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2" r:id="rId7"/>
    <p:sldId id="298" r:id="rId8"/>
    <p:sldId id="297" r:id="rId9"/>
    <p:sldId id="296" r:id="rId10"/>
    <p:sldId id="261" r:id="rId11"/>
    <p:sldId id="263" r:id="rId12"/>
    <p:sldId id="264" r:id="rId13"/>
    <p:sldId id="335" r:id="rId14"/>
    <p:sldId id="336" r:id="rId15"/>
    <p:sldId id="265" r:id="rId16"/>
    <p:sldId id="338" r:id="rId17"/>
    <p:sldId id="337" r:id="rId18"/>
    <p:sldId id="340" r:id="rId19"/>
    <p:sldId id="341" r:id="rId20"/>
    <p:sldId id="299" r:id="rId21"/>
    <p:sldId id="342" r:id="rId22"/>
    <p:sldId id="343" r:id="rId23"/>
    <p:sldId id="301" r:id="rId24"/>
    <p:sldId id="303" r:id="rId25"/>
    <p:sldId id="327" r:id="rId26"/>
    <p:sldId id="321" r:id="rId27"/>
    <p:sldId id="322" r:id="rId28"/>
    <p:sldId id="323" r:id="rId29"/>
    <p:sldId id="324" r:id="rId30"/>
    <p:sldId id="325" r:id="rId31"/>
    <p:sldId id="326" r:id="rId32"/>
    <p:sldId id="304" r:id="rId33"/>
    <p:sldId id="328" r:id="rId34"/>
    <p:sldId id="329" r:id="rId35"/>
    <p:sldId id="312" r:id="rId36"/>
    <p:sldId id="291" r:id="rId37"/>
  </p:sldIdLst>
  <p:sldSz cx="9144000" cy="5143500" type="screen16x9"/>
  <p:notesSz cx="6858000" cy="9144000"/>
  <p:embeddedFontLst>
    <p:embeddedFont>
      <p:font typeface="Abel" panose="020B060402020202020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rbel Light" panose="020B0303020204020204" pitchFamily="34" charset="0"/>
      <p:regular r:id="rId44"/>
      <p:italic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Lato Black" panose="020F0502020204030203" pitchFamily="34" charset="0"/>
      <p:bold r:id="rId50"/>
      <p:boldItalic r:id="rId51"/>
    </p:embeddedFont>
    <p:embeddedFont>
      <p:font typeface="Megrim" panose="020B0604020202020204" charset="0"/>
      <p:regular r:id="rId52"/>
    </p:embeddedFont>
    <p:embeddedFont>
      <p:font typeface="Montserrat Alternates" panose="000005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849"/>
    <a:srgbClr val="1D6F84"/>
    <a:srgbClr val="8BB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75" autoAdjust="0"/>
  </p:normalViewPr>
  <p:slideViewPr>
    <p:cSldViewPr snapToGrid="0">
      <p:cViewPr varScale="1">
        <p:scale>
          <a:sx n="105" d="100"/>
          <a:sy n="105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DBC6B6-B314-441D-84B1-F288EAFECF5F}" type="doc">
      <dgm:prSet loTypeId="urn:microsoft.com/office/officeart/2005/8/layout/cycle3#1" loCatId="cycle" qsTypeId="urn:microsoft.com/office/officeart/2005/8/quickstyle/simple3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2290682F-EE78-4599-9272-4BCFF620884A}">
      <dgm:prSet phldrT="[Text]"/>
      <dgm:spPr/>
      <dgm:t>
        <a:bodyPr/>
        <a:lstStyle/>
        <a:p>
          <a:r>
            <a:rPr lang="en-US" b="0" dirty="0">
              <a:latin typeface="Corbel Light" panose="020B0303020204020204" pitchFamily="34" charset="0"/>
            </a:rPr>
            <a:t>Requirement Analysis</a:t>
          </a:r>
        </a:p>
      </dgm:t>
    </dgm:pt>
    <dgm:pt modelId="{98570C1C-AA04-4472-9081-C56D454AA04C}" type="parTrans" cxnId="{528697AE-40AA-42CD-A4E3-8CC72B832C24}">
      <dgm:prSet/>
      <dgm:spPr/>
      <dgm:t>
        <a:bodyPr/>
        <a:lstStyle/>
        <a:p>
          <a:endParaRPr lang="en-US"/>
        </a:p>
      </dgm:t>
    </dgm:pt>
    <dgm:pt modelId="{504AF74A-A0AA-4B55-9328-F6DFC757C9E1}" type="sibTrans" cxnId="{528697AE-40AA-42CD-A4E3-8CC72B832C24}">
      <dgm:prSet/>
      <dgm:spPr/>
      <dgm:t>
        <a:bodyPr/>
        <a:lstStyle/>
        <a:p>
          <a:endParaRPr lang="en-US"/>
        </a:p>
      </dgm:t>
    </dgm:pt>
    <dgm:pt modelId="{536525DA-B40B-479A-AFA6-9A32C1EFDCAE}">
      <dgm:prSet phldrT="[Text]"/>
      <dgm:spPr/>
      <dgm:t>
        <a:bodyPr/>
        <a:lstStyle/>
        <a:p>
          <a:r>
            <a:rPr lang="en-US" b="0" dirty="0">
              <a:latin typeface="Corbel Light" panose="020B0303020204020204" pitchFamily="34" charset="0"/>
              <a:cs typeface="Segoe UI Light" panose="020B0502040204020203" pitchFamily="34" charset="0"/>
            </a:rPr>
            <a:t>Design </a:t>
          </a:r>
          <a:endParaRPr lang="en-US" b="0" dirty="0">
            <a:latin typeface="Corbel Light" panose="020B0303020204020204" pitchFamily="34" charset="0"/>
          </a:endParaRPr>
        </a:p>
      </dgm:t>
    </dgm:pt>
    <dgm:pt modelId="{D9635C6D-6B36-4B75-952C-243FCA0EA791}" type="parTrans" cxnId="{0B0D94E2-3B01-4919-AA43-5450F2596509}">
      <dgm:prSet/>
      <dgm:spPr/>
      <dgm:t>
        <a:bodyPr/>
        <a:lstStyle/>
        <a:p>
          <a:endParaRPr lang="en-US"/>
        </a:p>
      </dgm:t>
    </dgm:pt>
    <dgm:pt modelId="{31AAAA07-DEE4-4B37-ACA9-9F44A68A68D8}" type="sibTrans" cxnId="{0B0D94E2-3B01-4919-AA43-5450F2596509}">
      <dgm:prSet/>
      <dgm:spPr/>
      <dgm:t>
        <a:bodyPr/>
        <a:lstStyle/>
        <a:p>
          <a:endParaRPr lang="en-US"/>
        </a:p>
      </dgm:t>
    </dgm:pt>
    <dgm:pt modelId="{D6BF1A16-83CB-4014-95C9-6571AAD4A60D}">
      <dgm:prSet phldrT="[Text]"/>
      <dgm:spPr/>
      <dgm:t>
        <a:bodyPr/>
        <a:lstStyle/>
        <a:p>
          <a:r>
            <a:rPr lang="en-US" b="0" dirty="0">
              <a:latin typeface="Corbel Light" panose="020B0303020204020204" pitchFamily="34" charset="0"/>
            </a:rPr>
            <a:t>Implementation</a:t>
          </a:r>
        </a:p>
      </dgm:t>
    </dgm:pt>
    <dgm:pt modelId="{6FD00190-D373-46D5-B2D6-C5E8E9286970}" type="parTrans" cxnId="{6619AFF3-887C-403E-904D-8F941BAD0B42}">
      <dgm:prSet/>
      <dgm:spPr/>
      <dgm:t>
        <a:bodyPr/>
        <a:lstStyle/>
        <a:p>
          <a:endParaRPr lang="en-US"/>
        </a:p>
      </dgm:t>
    </dgm:pt>
    <dgm:pt modelId="{45442872-E709-416B-BA5F-29ECEB18A0E8}" type="sibTrans" cxnId="{6619AFF3-887C-403E-904D-8F941BAD0B42}">
      <dgm:prSet/>
      <dgm:spPr/>
      <dgm:t>
        <a:bodyPr/>
        <a:lstStyle/>
        <a:p>
          <a:endParaRPr lang="en-US"/>
        </a:p>
      </dgm:t>
    </dgm:pt>
    <dgm:pt modelId="{63CC009F-B350-4570-A332-D8D2A3BC2244}">
      <dgm:prSet phldrT="[Text]"/>
      <dgm:spPr/>
      <dgm:t>
        <a:bodyPr/>
        <a:lstStyle/>
        <a:p>
          <a:r>
            <a:rPr lang="en-IN" b="0" dirty="0">
              <a:latin typeface="Corbel Light" panose="020B0303020204020204" pitchFamily="34" charset="0"/>
              <a:cs typeface="Segoe UI Light" panose="020B0502040204020203" pitchFamily="34" charset="0"/>
            </a:rPr>
            <a:t>Testing</a:t>
          </a:r>
          <a:endParaRPr lang="en-US" b="0" dirty="0">
            <a:latin typeface="Corbel Light" panose="020B0303020204020204" pitchFamily="34" charset="0"/>
          </a:endParaRPr>
        </a:p>
      </dgm:t>
    </dgm:pt>
    <dgm:pt modelId="{8AB50C9C-8102-419E-8C39-5B7F035A8E4C}" type="parTrans" cxnId="{51892BF7-642F-4AD9-A7DE-8BB7E0E9C4E1}">
      <dgm:prSet/>
      <dgm:spPr/>
      <dgm:t>
        <a:bodyPr/>
        <a:lstStyle/>
        <a:p>
          <a:endParaRPr lang="en-US"/>
        </a:p>
      </dgm:t>
    </dgm:pt>
    <dgm:pt modelId="{E7A566CC-A830-4FDE-A1A0-F2DE4F990A04}" type="sibTrans" cxnId="{51892BF7-642F-4AD9-A7DE-8BB7E0E9C4E1}">
      <dgm:prSet/>
      <dgm:spPr/>
      <dgm:t>
        <a:bodyPr/>
        <a:lstStyle/>
        <a:p>
          <a:endParaRPr lang="en-US"/>
        </a:p>
      </dgm:t>
    </dgm:pt>
    <dgm:pt modelId="{49C795CC-17C6-48B2-A080-D7917EB5CFD5}">
      <dgm:prSet phldrT="[Text]"/>
      <dgm:spPr/>
      <dgm:t>
        <a:bodyPr/>
        <a:lstStyle/>
        <a:p>
          <a:r>
            <a:rPr lang="en-US" b="0" dirty="0">
              <a:latin typeface="Corbel Light" panose="020B0303020204020204" pitchFamily="34" charset="0"/>
            </a:rPr>
            <a:t>Deployment</a:t>
          </a:r>
        </a:p>
      </dgm:t>
    </dgm:pt>
    <dgm:pt modelId="{3605C4AB-08AD-443B-9AA3-72857E86E160}" type="parTrans" cxnId="{D3A4C227-A2B4-4B20-87D9-A5EF0912F599}">
      <dgm:prSet/>
      <dgm:spPr/>
      <dgm:t>
        <a:bodyPr/>
        <a:lstStyle/>
        <a:p>
          <a:endParaRPr lang="en-US"/>
        </a:p>
      </dgm:t>
    </dgm:pt>
    <dgm:pt modelId="{DF6F2DAD-FFFB-4062-A9B5-8BA8CE3C3CA4}" type="sibTrans" cxnId="{D3A4C227-A2B4-4B20-87D9-A5EF0912F599}">
      <dgm:prSet/>
      <dgm:spPr/>
      <dgm:t>
        <a:bodyPr/>
        <a:lstStyle/>
        <a:p>
          <a:endParaRPr lang="en-US"/>
        </a:p>
      </dgm:t>
    </dgm:pt>
    <dgm:pt modelId="{70362AC0-C963-4EE8-A6EC-13F097A885A2}" type="pres">
      <dgm:prSet presAssocID="{A8DBC6B6-B314-441D-84B1-F288EAFECF5F}" presName="Name0" presStyleCnt="0">
        <dgm:presLayoutVars>
          <dgm:dir/>
          <dgm:resizeHandles val="exact"/>
        </dgm:presLayoutVars>
      </dgm:prSet>
      <dgm:spPr/>
    </dgm:pt>
    <dgm:pt modelId="{323D8599-41E1-4EB1-B8E6-AB70DB0B2BDC}" type="pres">
      <dgm:prSet presAssocID="{A8DBC6B6-B314-441D-84B1-F288EAFECF5F}" presName="cycle" presStyleCnt="0"/>
      <dgm:spPr/>
    </dgm:pt>
    <dgm:pt modelId="{CA128D53-FF56-4B88-B5A1-D7DD04877C22}" type="pres">
      <dgm:prSet presAssocID="{2290682F-EE78-4599-9272-4BCFF620884A}" presName="nodeFirstNode" presStyleLbl="node1" presStyleIdx="0" presStyleCnt="5">
        <dgm:presLayoutVars>
          <dgm:bulletEnabled val="1"/>
        </dgm:presLayoutVars>
      </dgm:prSet>
      <dgm:spPr/>
    </dgm:pt>
    <dgm:pt modelId="{FD6AABFC-E7D4-4FAB-9F7F-80B560A7D25E}" type="pres">
      <dgm:prSet presAssocID="{504AF74A-A0AA-4B55-9328-F6DFC757C9E1}" presName="sibTransFirstNode" presStyleLbl="bgShp" presStyleIdx="0" presStyleCnt="1"/>
      <dgm:spPr/>
    </dgm:pt>
    <dgm:pt modelId="{4CB463E5-88F9-484C-98A0-7C7B6211D2F3}" type="pres">
      <dgm:prSet presAssocID="{536525DA-B40B-479A-AFA6-9A32C1EFDCAE}" presName="nodeFollowingNodes" presStyleLbl="node1" presStyleIdx="1" presStyleCnt="5">
        <dgm:presLayoutVars>
          <dgm:bulletEnabled val="1"/>
        </dgm:presLayoutVars>
      </dgm:prSet>
      <dgm:spPr/>
    </dgm:pt>
    <dgm:pt modelId="{3C5C2308-7E5A-4168-A263-B72E2EB3B590}" type="pres">
      <dgm:prSet presAssocID="{D6BF1A16-83CB-4014-95C9-6571AAD4A60D}" presName="nodeFollowingNodes" presStyleLbl="node1" presStyleIdx="2" presStyleCnt="5">
        <dgm:presLayoutVars>
          <dgm:bulletEnabled val="1"/>
        </dgm:presLayoutVars>
      </dgm:prSet>
      <dgm:spPr/>
    </dgm:pt>
    <dgm:pt modelId="{4D4D7ADE-BB75-46FA-AC41-410EACC4F09A}" type="pres">
      <dgm:prSet presAssocID="{63CC009F-B350-4570-A332-D8D2A3BC2244}" presName="nodeFollowingNodes" presStyleLbl="node1" presStyleIdx="3" presStyleCnt="5">
        <dgm:presLayoutVars>
          <dgm:bulletEnabled val="1"/>
        </dgm:presLayoutVars>
      </dgm:prSet>
      <dgm:spPr/>
    </dgm:pt>
    <dgm:pt modelId="{F8AEC911-B359-456D-A6D2-CA2330513175}" type="pres">
      <dgm:prSet presAssocID="{49C795CC-17C6-48B2-A080-D7917EB5CFD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3A4C227-A2B4-4B20-87D9-A5EF0912F599}" srcId="{A8DBC6B6-B314-441D-84B1-F288EAFECF5F}" destId="{49C795CC-17C6-48B2-A080-D7917EB5CFD5}" srcOrd="4" destOrd="0" parTransId="{3605C4AB-08AD-443B-9AA3-72857E86E160}" sibTransId="{DF6F2DAD-FFFB-4062-A9B5-8BA8CE3C3CA4}"/>
    <dgm:cxn modelId="{C81E7D30-D0BF-4E36-BD02-ECA0EEDC4382}" type="presOf" srcId="{504AF74A-A0AA-4B55-9328-F6DFC757C9E1}" destId="{FD6AABFC-E7D4-4FAB-9F7F-80B560A7D25E}" srcOrd="0" destOrd="0" presId="urn:microsoft.com/office/officeart/2005/8/layout/cycle3#1"/>
    <dgm:cxn modelId="{FD5C8F6B-8A65-4F83-B7EC-DC020AE6B94C}" type="presOf" srcId="{2290682F-EE78-4599-9272-4BCFF620884A}" destId="{CA128D53-FF56-4B88-B5A1-D7DD04877C22}" srcOrd="0" destOrd="0" presId="urn:microsoft.com/office/officeart/2005/8/layout/cycle3#1"/>
    <dgm:cxn modelId="{755D2D70-88E6-4ADB-9FEA-0E3C86B78B84}" type="presOf" srcId="{D6BF1A16-83CB-4014-95C9-6571AAD4A60D}" destId="{3C5C2308-7E5A-4168-A263-B72E2EB3B590}" srcOrd="0" destOrd="0" presId="urn:microsoft.com/office/officeart/2005/8/layout/cycle3#1"/>
    <dgm:cxn modelId="{B9D26E70-D198-458D-80BC-E8A92CCC77DD}" type="presOf" srcId="{49C795CC-17C6-48B2-A080-D7917EB5CFD5}" destId="{F8AEC911-B359-456D-A6D2-CA2330513175}" srcOrd="0" destOrd="0" presId="urn:microsoft.com/office/officeart/2005/8/layout/cycle3#1"/>
    <dgm:cxn modelId="{DDC13853-1D79-4F3C-832D-CB400ED71C1E}" type="presOf" srcId="{536525DA-B40B-479A-AFA6-9A32C1EFDCAE}" destId="{4CB463E5-88F9-484C-98A0-7C7B6211D2F3}" srcOrd="0" destOrd="0" presId="urn:microsoft.com/office/officeart/2005/8/layout/cycle3#1"/>
    <dgm:cxn modelId="{CF4B9F91-4870-4577-B717-AF04F45CFAAB}" type="presOf" srcId="{63CC009F-B350-4570-A332-D8D2A3BC2244}" destId="{4D4D7ADE-BB75-46FA-AC41-410EACC4F09A}" srcOrd="0" destOrd="0" presId="urn:microsoft.com/office/officeart/2005/8/layout/cycle3#1"/>
    <dgm:cxn modelId="{528697AE-40AA-42CD-A4E3-8CC72B832C24}" srcId="{A8DBC6B6-B314-441D-84B1-F288EAFECF5F}" destId="{2290682F-EE78-4599-9272-4BCFF620884A}" srcOrd="0" destOrd="0" parTransId="{98570C1C-AA04-4472-9081-C56D454AA04C}" sibTransId="{504AF74A-A0AA-4B55-9328-F6DFC757C9E1}"/>
    <dgm:cxn modelId="{18D30ED6-6E8D-4D53-8548-F70507214EEA}" type="presOf" srcId="{A8DBC6B6-B314-441D-84B1-F288EAFECF5F}" destId="{70362AC0-C963-4EE8-A6EC-13F097A885A2}" srcOrd="0" destOrd="0" presId="urn:microsoft.com/office/officeart/2005/8/layout/cycle3#1"/>
    <dgm:cxn modelId="{0B0D94E2-3B01-4919-AA43-5450F2596509}" srcId="{A8DBC6B6-B314-441D-84B1-F288EAFECF5F}" destId="{536525DA-B40B-479A-AFA6-9A32C1EFDCAE}" srcOrd="1" destOrd="0" parTransId="{D9635C6D-6B36-4B75-952C-243FCA0EA791}" sibTransId="{31AAAA07-DEE4-4B37-ACA9-9F44A68A68D8}"/>
    <dgm:cxn modelId="{6619AFF3-887C-403E-904D-8F941BAD0B42}" srcId="{A8DBC6B6-B314-441D-84B1-F288EAFECF5F}" destId="{D6BF1A16-83CB-4014-95C9-6571AAD4A60D}" srcOrd="2" destOrd="0" parTransId="{6FD00190-D373-46D5-B2D6-C5E8E9286970}" sibTransId="{45442872-E709-416B-BA5F-29ECEB18A0E8}"/>
    <dgm:cxn modelId="{51892BF7-642F-4AD9-A7DE-8BB7E0E9C4E1}" srcId="{A8DBC6B6-B314-441D-84B1-F288EAFECF5F}" destId="{63CC009F-B350-4570-A332-D8D2A3BC2244}" srcOrd="3" destOrd="0" parTransId="{8AB50C9C-8102-419E-8C39-5B7F035A8E4C}" sibTransId="{E7A566CC-A830-4FDE-A1A0-F2DE4F990A04}"/>
    <dgm:cxn modelId="{AA0A5839-2B30-4C3D-829A-85D7E93EC24C}" type="presParOf" srcId="{70362AC0-C963-4EE8-A6EC-13F097A885A2}" destId="{323D8599-41E1-4EB1-B8E6-AB70DB0B2BDC}" srcOrd="0" destOrd="0" presId="urn:microsoft.com/office/officeart/2005/8/layout/cycle3#1"/>
    <dgm:cxn modelId="{CD1C909E-FDD9-4E15-A03E-858F5B318DEC}" type="presParOf" srcId="{323D8599-41E1-4EB1-B8E6-AB70DB0B2BDC}" destId="{CA128D53-FF56-4B88-B5A1-D7DD04877C22}" srcOrd="0" destOrd="0" presId="urn:microsoft.com/office/officeart/2005/8/layout/cycle3#1"/>
    <dgm:cxn modelId="{5733B4B4-891F-462B-B3EB-6D4EDE112314}" type="presParOf" srcId="{323D8599-41E1-4EB1-B8E6-AB70DB0B2BDC}" destId="{FD6AABFC-E7D4-4FAB-9F7F-80B560A7D25E}" srcOrd="1" destOrd="0" presId="urn:microsoft.com/office/officeart/2005/8/layout/cycle3#1"/>
    <dgm:cxn modelId="{0B8107D1-2C09-4AEE-8B4D-A46C01071705}" type="presParOf" srcId="{323D8599-41E1-4EB1-B8E6-AB70DB0B2BDC}" destId="{4CB463E5-88F9-484C-98A0-7C7B6211D2F3}" srcOrd="2" destOrd="0" presId="urn:microsoft.com/office/officeart/2005/8/layout/cycle3#1"/>
    <dgm:cxn modelId="{5E5C0702-3CA8-4B4B-8F1B-63340A4ACAC9}" type="presParOf" srcId="{323D8599-41E1-4EB1-B8E6-AB70DB0B2BDC}" destId="{3C5C2308-7E5A-4168-A263-B72E2EB3B590}" srcOrd="3" destOrd="0" presId="urn:microsoft.com/office/officeart/2005/8/layout/cycle3#1"/>
    <dgm:cxn modelId="{B337C17C-0D2D-4AC7-A1CD-FBF99EE3B8C9}" type="presParOf" srcId="{323D8599-41E1-4EB1-B8E6-AB70DB0B2BDC}" destId="{4D4D7ADE-BB75-46FA-AC41-410EACC4F09A}" srcOrd="4" destOrd="0" presId="urn:microsoft.com/office/officeart/2005/8/layout/cycle3#1"/>
    <dgm:cxn modelId="{35FE145F-1EFA-46A0-AD2B-C9604B1B4FAD}" type="presParOf" srcId="{323D8599-41E1-4EB1-B8E6-AB70DB0B2BDC}" destId="{F8AEC911-B359-456D-A6D2-CA2330513175}" srcOrd="5" destOrd="0" presId="urn:microsoft.com/office/officeart/2005/8/layout/cycle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AABFC-E7D4-4FAB-9F7F-80B560A7D25E}">
      <dsp:nvSpPr>
        <dsp:cNvPr id="0" name=""/>
        <dsp:cNvSpPr/>
      </dsp:nvSpPr>
      <dsp:spPr>
        <a:xfrm>
          <a:off x="1347183" y="-18953"/>
          <a:ext cx="3401633" cy="3401633"/>
        </a:xfrm>
        <a:prstGeom prst="circularArrow">
          <a:avLst>
            <a:gd name="adj1" fmla="val 5544"/>
            <a:gd name="adj2" fmla="val 330680"/>
            <a:gd name="adj3" fmla="val 13819683"/>
            <a:gd name="adj4" fmla="val 17359390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128D53-FF56-4B88-B5A1-D7DD04877C22}">
      <dsp:nvSpPr>
        <dsp:cNvPr id="0" name=""/>
        <dsp:cNvSpPr/>
      </dsp:nvSpPr>
      <dsp:spPr bwMode="white">
        <a:xfrm>
          <a:off x="2266652" y="681"/>
          <a:ext cx="1562695" cy="78134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Corbel Light" panose="020B0303020204020204" pitchFamily="34" charset="0"/>
            </a:rPr>
            <a:t>Requirement Analysis</a:t>
          </a:r>
        </a:p>
      </dsp:txBody>
      <dsp:txXfrm>
        <a:off x="2304794" y="38823"/>
        <a:ext cx="1486411" cy="705063"/>
      </dsp:txXfrm>
    </dsp:sp>
    <dsp:sp modelId="{4CB463E5-88F9-484C-98A0-7C7B6211D2F3}">
      <dsp:nvSpPr>
        <dsp:cNvPr id="0" name=""/>
        <dsp:cNvSpPr/>
      </dsp:nvSpPr>
      <dsp:spPr bwMode="white">
        <a:xfrm>
          <a:off x="3646245" y="1003014"/>
          <a:ext cx="1562695" cy="78134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Corbel Light" panose="020B0303020204020204" pitchFamily="34" charset="0"/>
              <a:cs typeface="Segoe UI Light" panose="020B0502040204020203" pitchFamily="34" charset="0"/>
            </a:rPr>
            <a:t>Design </a:t>
          </a:r>
          <a:endParaRPr lang="en-US" sz="1600" b="0" kern="1200" dirty="0">
            <a:latin typeface="Corbel Light" panose="020B0303020204020204" pitchFamily="34" charset="0"/>
          </a:endParaRPr>
        </a:p>
      </dsp:txBody>
      <dsp:txXfrm>
        <a:off x="3684387" y="1041156"/>
        <a:ext cx="1486411" cy="705063"/>
      </dsp:txXfrm>
    </dsp:sp>
    <dsp:sp modelId="{3C5C2308-7E5A-4168-A263-B72E2EB3B590}">
      <dsp:nvSpPr>
        <dsp:cNvPr id="0" name=""/>
        <dsp:cNvSpPr/>
      </dsp:nvSpPr>
      <dsp:spPr bwMode="white">
        <a:xfrm>
          <a:off x="3119287" y="2624823"/>
          <a:ext cx="1562695" cy="78134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Corbel Light" panose="020B0303020204020204" pitchFamily="34" charset="0"/>
            </a:rPr>
            <a:t>Implementation</a:t>
          </a:r>
        </a:p>
      </dsp:txBody>
      <dsp:txXfrm>
        <a:off x="3157429" y="2662965"/>
        <a:ext cx="1486411" cy="705063"/>
      </dsp:txXfrm>
    </dsp:sp>
    <dsp:sp modelId="{4D4D7ADE-BB75-46FA-AC41-410EACC4F09A}">
      <dsp:nvSpPr>
        <dsp:cNvPr id="0" name=""/>
        <dsp:cNvSpPr/>
      </dsp:nvSpPr>
      <dsp:spPr bwMode="white">
        <a:xfrm>
          <a:off x="1414016" y="2624823"/>
          <a:ext cx="1562695" cy="78134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Corbel Light" panose="020B0303020204020204" pitchFamily="34" charset="0"/>
              <a:cs typeface="Segoe UI Light" panose="020B0502040204020203" pitchFamily="34" charset="0"/>
            </a:rPr>
            <a:t>Testing</a:t>
          </a:r>
          <a:endParaRPr lang="en-US" sz="1600" b="0" kern="1200" dirty="0">
            <a:latin typeface="Corbel Light" panose="020B0303020204020204" pitchFamily="34" charset="0"/>
          </a:endParaRPr>
        </a:p>
      </dsp:txBody>
      <dsp:txXfrm>
        <a:off x="1452158" y="2662965"/>
        <a:ext cx="1486411" cy="705063"/>
      </dsp:txXfrm>
    </dsp:sp>
    <dsp:sp modelId="{F8AEC911-B359-456D-A6D2-CA2330513175}">
      <dsp:nvSpPr>
        <dsp:cNvPr id="0" name=""/>
        <dsp:cNvSpPr/>
      </dsp:nvSpPr>
      <dsp:spPr bwMode="white">
        <a:xfrm>
          <a:off x="887059" y="1003014"/>
          <a:ext cx="1562695" cy="78134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Corbel Light" panose="020B0303020204020204" pitchFamily="34" charset="0"/>
            </a:rPr>
            <a:t>Deployment</a:t>
          </a:r>
        </a:p>
      </dsp:txBody>
      <dsp:txXfrm>
        <a:off x="925201" y="1041156"/>
        <a:ext cx="1486411" cy="705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#1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950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1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370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539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420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10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7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802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537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042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482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612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37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590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98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095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5a9d1b0a2e_2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5a9d1b0a2e_2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rPr>
              <a:t>“</a:t>
            </a:r>
            <a:endParaRPr sz="9600" b="1">
              <a:solidFill>
                <a:srgbClr val="FFFFFF"/>
              </a:solidFill>
              <a:latin typeface="Megrim" panose="02000603000000000000"/>
              <a:ea typeface="Megrim" panose="02000603000000000000"/>
              <a:cs typeface="Megrim" panose="02000603000000000000"/>
              <a:sym typeface="Megrim" panose="02000603000000000000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439" name="Google Shape;439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315475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3500604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5685733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596" name="Google Shape;596;p7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487475" y="3949100"/>
            <a:ext cx="6168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682" name="Google Shape;682;p9"/>
          <p:cNvSpPr/>
          <p:nvPr/>
        </p:nvSpPr>
        <p:spPr>
          <a:xfrm>
            <a:off x="1116000" y="556563"/>
            <a:ext cx="6912000" cy="3411600"/>
          </a:xfrm>
          <a:prstGeom prst="roundRect">
            <a:avLst>
              <a:gd name="adj" fmla="val 1858"/>
            </a:avLst>
          </a:prstGeom>
          <a:solidFill>
            <a:schemeClr val="lt2"/>
          </a:solidFill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>
            <a:spLocks noGrp="1"/>
          </p:cNvSpPr>
          <p:nvPr>
            <p:ph type="ctrTitle"/>
          </p:nvPr>
        </p:nvSpPr>
        <p:spPr>
          <a:xfrm>
            <a:off x="1330712" y="1820840"/>
            <a:ext cx="6811802" cy="10820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Montserrat Alternates" panose="00000500000000000000" pitchFamily="2" charset="0"/>
                <a:ea typeface="Marhey SemiBold" pitchFamily="2" charset="-78"/>
                <a:cs typeface="Marhey SemiBold" pitchFamily="2" charset="-78"/>
              </a:rPr>
              <a:t>M</a:t>
            </a:r>
            <a:r>
              <a:rPr lang="en-US" b="1" dirty="0" err="1">
                <a:effectLst/>
                <a:latin typeface="Montserrat Alternates" panose="00000500000000000000" pitchFamily="2" charset="0"/>
                <a:ea typeface="Marhey SemiBold" pitchFamily="2" charset="-78"/>
                <a:cs typeface="Marhey SemiBold" pitchFamily="2" charset="-78"/>
              </a:rPr>
              <a:t>ajart</a:t>
            </a:r>
            <a:r>
              <a:rPr lang="en-US" b="1" dirty="0">
                <a:effectLst/>
                <a:latin typeface="Montserrat Alternates" panose="00000500000000000000" pitchFamily="2" charset="0"/>
                <a:ea typeface="Marhey SemiBold" pitchFamily="2" charset="-78"/>
                <a:cs typeface="Marhey SemiBold" pitchFamily="2" charset="-78"/>
              </a:rPr>
              <a:t> Al-</a:t>
            </a:r>
            <a:r>
              <a:rPr lang="en-US" b="1" dirty="0" err="1">
                <a:effectLst/>
                <a:latin typeface="Montserrat Alternates" panose="00000500000000000000" pitchFamily="2" charset="0"/>
                <a:ea typeface="Marhey SemiBold" pitchFamily="2" charset="-78"/>
                <a:cs typeface="Marhey SemiBold" pitchFamily="2" charset="-78"/>
              </a:rPr>
              <a:t>Ma'arifah</a:t>
            </a:r>
            <a:r>
              <a:rPr lang="en-US" b="1" dirty="0">
                <a:effectLst/>
                <a:latin typeface="Montserrat Alternates" panose="00000500000000000000" pitchFamily="2" charset="0"/>
                <a:ea typeface="Marhey SemiBold" pitchFamily="2" charset="-78"/>
                <a:cs typeface="Marhey SemiBold" pitchFamily="2" charset="-78"/>
              </a:rPr>
              <a:t> </a:t>
            </a:r>
            <a:endParaRPr lang="en-US" dirty="0">
              <a:effectLst/>
              <a:latin typeface="Montserrat Alternates" panose="00000500000000000000" pitchFamily="2" charset="0"/>
              <a:ea typeface="Marhey SemiBold" pitchFamily="2" charset="-78"/>
              <a:cs typeface="Marhey SemiBold" pitchFamily="2" charset="-78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086" y="305841"/>
            <a:ext cx="4865914" cy="3588947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4. Digital Learning Platforms for Children 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Sureshwaran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 et al., 2022)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Lato" panose="020F0502020204030203" pitchFamily="34" charset="0"/>
            </a:endParaRPr>
          </a:p>
          <a:p>
            <a:pPr lvl="0" defTabSz="914400" eaLnBrk="0" fontAlgn="base" latinLnBrk="0" hangingPunct="0">
              <a:lnSpc>
                <a:spcPct val="150000"/>
              </a:lnSpc>
            </a:pPr>
            <a:r>
              <a:rPr lang="en-US" altLang="en-US" sz="1800" dirty="0">
                <a:latin typeface="Corbel Light" panose="020B0303020204020204" pitchFamily="34" charset="0"/>
              </a:rPr>
              <a:t>Developed during the COVID-19 pandemic.</a:t>
            </a:r>
          </a:p>
          <a:p>
            <a:pPr lvl="0" defTabSz="914400" eaLnBrk="0" fontAlgn="base" latinLnBrk="0" hangingPunct="0">
              <a:lnSpc>
                <a:spcPct val="150000"/>
              </a:lnSpc>
            </a:pPr>
            <a:r>
              <a:rPr lang="en-US" altLang="en-US" sz="1800" dirty="0">
                <a:latin typeface="Corbel Light" panose="020B0303020204020204" pitchFamily="34" charset="0"/>
              </a:rPr>
              <a:t>Uses AI technologies like TTS, ML, and NLP for educational video generation.</a:t>
            </a:r>
          </a:p>
          <a:p>
            <a:pPr lvl="0" defTabSz="914400" eaLnBrk="0" fontAlgn="base" latinLnBrk="0" hangingPunct="0">
              <a:lnSpc>
                <a:spcPct val="150000"/>
              </a:lnSpc>
            </a:pPr>
            <a:r>
              <a:rPr lang="en-US" altLang="en-US" sz="1800" dirty="0">
                <a:latin typeface="Corbel Light" panose="020B0303020204020204" pitchFamily="34" charset="0"/>
              </a:rPr>
              <a:t>Enhances engagement, comprehension, and retention.</a:t>
            </a:r>
          </a:p>
          <a:p>
            <a:pPr lvl="0" defTabSz="914400" eaLnBrk="0" fontAlgn="base" latinLnBrk="0" hangingPunct="0">
              <a:lnSpc>
                <a:spcPct val="150000"/>
              </a:lnSpc>
            </a:pPr>
            <a:r>
              <a:rPr lang="en-US" altLang="en-US" sz="1800" dirty="0">
                <a:latin typeface="Corbel Light" panose="020B0303020204020204" pitchFamily="34" charset="0"/>
              </a:rPr>
              <a:t>Reduces production time and costs significantly.</a:t>
            </a:r>
          </a:p>
          <a:p>
            <a:endParaRPr lang="en-US" sz="1800" dirty="0">
              <a:latin typeface="Lato" panose="020F0502020204030203" pitchFamily="34" charset="0"/>
            </a:endParaRPr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9"/>
          <p:cNvSpPr txBox="1">
            <a:spLocks noGrp="1"/>
          </p:cNvSpPr>
          <p:nvPr>
            <p:ph type="title"/>
          </p:nvPr>
        </p:nvSpPr>
        <p:spPr>
          <a:xfrm>
            <a:off x="1315475" y="408252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  <a:sym typeface="Abel" panose="02000506030000020004"/>
              </a:rPr>
              <a:t>Methodology</a:t>
            </a:r>
            <a:endParaRPr sz="4400" dirty="0">
              <a:solidFill>
                <a:schemeClr val="accent6">
                  <a:lumMod val="60000"/>
                  <a:lumOff val="40000"/>
                </a:schemeClr>
              </a:solidFill>
              <a:latin typeface="Montserrat Alternates" panose="00000500000000000000" pitchFamily="2" charset="0"/>
              <a:sym typeface="Abel" panose="02000506030000020004"/>
            </a:endParaRPr>
          </a:p>
        </p:txBody>
      </p:sp>
      <p:sp>
        <p:nvSpPr>
          <p:cNvPr id="817" name="Google Shape;81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320132696"/>
              </p:ext>
            </p:extLst>
          </p:nvPr>
        </p:nvGraphicFramePr>
        <p:xfrm>
          <a:off x="1524000" y="1196898"/>
          <a:ext cx="6096000" cy="340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15475" y="1304302"/>
            <a:ext cx="6513000" cy="620400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Requirement Analysis</a:t>
            </a:r>
            <a:br>
              <a:rPr lang="en-IN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  <a:cs typeface="Segoe UI Light" panose="020B0502040204020203" pitchFamily="34" charset="0"/>
              </a:rPr>
            </a:br>
            <a:endParaRPr 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826" name="Google Shape;82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53DB32B-2A87-4302-9D99-68B23C169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5952" y="1391900"/>
            <a:ext cx="8112046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381000" eaLnBrk="0" fontAlgn="base" hangingPunct="0">
              <a:lnSpc>
                <a:spcPct val="150000"/>
              </a:lnSpc>
              <a:buSzPts val="2400"/>
              <a:tabLst/>
            </a:pPr>
            <a:r>
              <a:rPr lang="en-US" altLang="en-US" dirty="0">
                <a:latin typeface="Corbel Light" panose="020B0303020204020204" pitchFamily="34" charset="0"/>
              </a:rPr>
              <a:t>Developed in response to the community’s need for a safe Arabic educational app for children.</a:t>
            </a:r>
          </a:p>
          <a:p>
            <a:pPr indent="-381000" eaLnBrk="0" fontAlgn="base" hangingPunct="0">
              <a:lnSpc>
                <a:spcPct val="150000"/>
              </a:lnSpc>
              <a:buSzPts val="2400"/>
              <a:tabLst/>
            </a:pPr>
            <a:r>
              <a:rPr lang="en-US" altLang="en-US" dirty="0">
                <a:latin typeface="Corbel Light" panose="020B0303020204020204" pitchFamily="34" charset="0"/>
              </a:rPr>
              <a:t>Feedback from parents and teachers highlighted problems in existing apps, such as weak Arabic support and ads.</a:t>
            </a:r>
          </a:p>
          <a:p>
            <a:pPr indent="-381000" eaLnBrk="0" fontAlgn="base" hangingPunct="0">
              <a:lnSpc>
                <a:spcPct val="150000"/>
              </a:lnSpc>
              <a:buSzPts val="2400"/>
              <a:tabLst/>
            </a:pPr>
            <a:r>
              <a:rPr lang="en-US" altLang="en-US" dirty="0">
                <a:latin typeface="Corbel Light" panose="020B0303020204020204" pitchFamily="34" charset="0"/>
              </a:rPr>
              <a:t>Focused on creating an easy-to-use, interactive, and ad-free experience.</a:t>
            </a:r>
          </a:p>
          <a:p>
            <a:pPr indent="-381000" eaLnBrk="0" fontAlgn="base" hangingPunct="0">
              <a:lnSpc>
                <a:spcPct val="150000"/>
              </a:lnSpc>
              <a:buSzPts val="2400"/>
              <a:tabLst/>
            </a:pPr>
            <a:r>
              <a:rPr lang="en-US" altLang="en-US" dirty="0">
                <a:latin typeface="Corbel Light" panose="020B0303020204020204" pitchFamily="34" charset="0"/>
              </a:rPr>
              <a:t>Improved the app’s design based on feedback from children and educators.</a:t>
            </a: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9843" y="855616"/>
            <a:ext cx="6513000" cy="620400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business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4092" y="1687945"/>
            <a:ext cx="7508487" cy="3455555"/>
          </a:xfrm>
        </p:spPr>
        <p:txBody>
          <a:bodyPr/>
          <a:lstStyle/>
          <a:p>
            <a:pPr indent="-381000" eaLnBrk="0" fontAlgn="base" hangingPunct="0">
              <a:lnSpc>
                <a:spcPct val="150000"/>
              </a:lnSpc>
              <a:buSzPts val="2400"/>
            </a:pPr>
            <a:r>
              <a:rPr lang="en-US" dirty="0">
                <a:latin typeface="Corbel Light" panose="020B0303020204020204" pitchFamily="34" charset="0"/>
              </a:rPr>
              <a:t>The business model defines how value is delivered highlighting the main components: </a:t>
            </a:r>
            <a:r>
              <a:rPr lang="en-US" b="1" dirty="0">
                <a:latin typeface="Corbel Light" panose="020B0303020204020204" pitchFamily="34" charset="0"/>
              </a:rPr>
              <a:t>workflow</a:t>
            </a:r>
            <a:r>
              <a:rPr lang="en-US" dirty="0">
                <a:latin typeface="Corbel Light" panose="020B0303020204020204" pitchFamily="34" charset="0"/>
              </a:rPr>
              <a:t>, </a:t>
            </a:r>
            <a:r>
              <a:rPr lang="en-US" b="1" dirty="0">
                <a:latin typeface="Corbel Light" panose="020B0303020204020204" pitchFamily="34" charset="0"/>
              </a:rPr>
              <a:t>target users</a:t>
            </a:r>
            <a:r>
              <a:rPr lang="en-US" dirty="0">
                <a:latin typeface="Corbel Light" panose="020B0303020204020204" pitchFamily="34" charset="0"/>
              </a:rPr>
              <a:t>, </a:t>
            </a:r>
            <a:r>
              <a:rPr lang="en-US" b="1" dirty="0">
                <a:latin typeface="Corbel Light" panose="020B0303020204020204" pitchFamily="34" charset="0"/>
              </a:rPr>
              <a:t>key partners</a:t>
            </a:r>
            <a:r>
              <a:rPr lang="en-US" dirty="0">
                <a:latin typeface="Corbel Light" panose="020B0303020204020204" pitchFamily="34" charset="0"/>
              </a:rPr>
              <a:t>, </a:t>
            </a:r>
            <a:r>
              <a:rPr lang="en-US" b="1" dirty="0">
                <a:latin typeface="Corbel Light" panose="020B0303020204020204" pitchFamily="34" charset="0"/>
              </a:rPr>
              <a:t>revenue sources</a:t>
            </a:r>
            <a:r>
              <a:rPr lang="en-US" dirty="0">
                <a:latin typeface="Corbel Light" panose="020B0303020204020204" pitchFamily="34" charset="0"/>
              </a:rPr>
              <a:t>, and </a:t>
            </a:r>
            <a:r>
              <a:rPr lang="en-US" b="1" dirty="0">
                <a:latin typeface="Corbel Light" panose="020B0303020204020204" pitchFamily="34" charset="0"/>
              </a:rPr>
              <a:t>distribution channels</a:t>
            </a:r>
            <a:r>
              <a:rPr lang="en-US" dirty="0">
                <a:latin typeface="Corbel Light" panose="020B0303020204020204" pitchFamily="34" charset="0"/>
              </a:rPr>
              <a:t>.</a:t>
            </a:r>
          </a:p>
        </p:txBody>
      </p:sp>
      <p:sp>
        <p:nvSpPr>
          <p:cNvPr id="826" name="Google Shape;82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015256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50186" y="730387"/>
            <a:ext cx="6513000" cy="620400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business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15500" y="1443112"/>
            <a:ext cx="7508487" cy="3455555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Corbel Light" panose="020B0303020204020204" pitchFamily="34" charset="0"/>
              </a:rPr>
              <a:t>The four most important elements of the business model</a:t>
            </a:r>
            <a:r>
              <a:rPr lang="ar-SA" sz="2000" b="1" dirty="0">
                <a:solidFill>
                  <a:schemeClr val="bg1"/>
                </a:solidFill>
                <a:latin typeface="Corbel Light" panose="020B0303020204020204" pitchFamily="34" charset="0"/>
              </a:rPr>
              <a:t>: 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Value Proposition: </a:t>
            </a:r>
            <a:r>
              <a:rPr lang="en-US" sz="1400" dirty="0">
                <a:solidFill>
                  <a:schemeClr val="bg1"/>
                </a:solidFill>
                <a:latin typeface="Corbel Light" panose="020B0303020204020204" pitchFamily="34" charset="0"/>
              </a:rPr>
              <a:t>Interactive and safe educational content in Arabic.</a:t>
            </a:r>
          </a:p>
          <a:p>
            <a:endParaRPr lang="en-US" sz="14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Customer Segments: </a:t>
            </a:r>
            <a:r>
              <a:rPr lang="en-US" sz="1400" dirty="0">
                <a:solidFill>
                  <a:schemeClr val="bg1"/>
                </a:solidFill>
                <a:latin typeface="Corbel Light" panose="020B0303020204020204" pitchFamily="34" charset="0"/>
              </a:rPr>
              <a:t>Children aged 4–10, parents, and teachers.</a:t>
            </a:r>
          </a:p>
          <a:p>
            <a:endParaRPr lang="en-US" sz="14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Channels: </a:t>
            </a:r>
            <a:r>
              <a:rPr lang="en-US" sz="1400" dirty="0">
                <a:solidFill>
                  <a:schemeClr val="bg1"/>
                </a:solidFill>
                <a:latin typeface="Corbel Light" panose="020B0303020204020204" pitchFamily="34" charset="0"/>
              </a:rPr>
              <a:t>Google Play Store, partnerships with schools and kindergartens.</a:t>
            </a:r>
          </a:p>
          <a:p>
            <a:endParaRPr lang="en-US" sz="14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Revenue Streams: </a:t>
            </a:r>
            <a:r>
              <a:rPr lang="en-US" sz="1400" dirty="0">
                <a:solidFill>
                  <a:schemeClr val="bg1"/>
                </a:solidFill>
                <a:latin typeface="Corbel Light" panose="020B0303020204020204" pitchFamily="34" charset="0"/>
              </a:rPr>
              <a:t>Paid subscriptions and a free version with safe ads.</a:t>
            </a:r>
          </a:p>
        </p:txBody>
      </p:sp>
      <p:sp>
        <p:nvSpPr>
          <p:cNvPr id="826" name="Google Shape;82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47050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/>
          <p:cNvSpPr txBox="1">
            <a:spLocks noGrp="1"/>
          </p:cNvSpPr>
          <p:nvPr>
            <p:ph type="title"/>
          </p:nvPr>
        </p:nvSpPr>
        <p:spPr>
          <a:xfrm>
            <a:off x="3615990" y="224795"/>
            <a:ext cx="3297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Design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832" name="Google Shape;832;p21"/>
          <p:cNvSpPr txBox="1">
            <a:spLocks noGrp="1"/>
          </p:cNvSpPr>
          <p:nvPr>
            <p:ph type="body" idx="1"/>
          </p:nvPr>
        </p:nvSpPr>
        <p:spPr>
          <a:xfrm>
            <a:off x="1187925" y="1011954"/>
            <a:ext cx="6768150" cy="39067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Scalability and Future Development:</a:t>
            </a:r>
            <a:br>
              <a:rPr lang="en-US" sz="1800" dirty="0">
                <a:latin typeface="Corbel Light" panose="020B0303020204020204" pitchFamily="34" charset="0"/>
              </a:rPr>
            </a:br>
            <a:r>
              <a:rPr lang="en-US" sz="1800" dirty="0">
                <a:latin typeface="Corbel Light" panose="020B0303020204020204" pitchFamily="34" charset="0"/>
              </a:rPr>
              <a:t>The system is built with a flexible design that allows new games or educational content to be added easily at any time in the future, without the need to rebuild the entire application.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Child-Friendly User Interface:</a:t>
            </a:r>
            <a:br>
              <a:rPr lang="en-US" sz="1800" dirty="0">
                <a:latin typeface="Corbel Light" panose="020B0303020204020204" pitchFamily="34" charset="0"/>
              </a:rPr>
            </a:br>
            <a:r>
              <a:rPr lang="en-US" sz="1800" dirty="0">
                <a:latin typeface="Corbel Light" panose="020B0303020204020204" pitchFamily="34" charset="0"/>
              </a:rPr>
              <a:t>Large, clear interfaces with bright colors and child-appropriate buttons ensure easy navigation and interaction, even for younger users.</a:t>
            </a:r>
          </a:p>
        </p:txBody>
      </p:sp>
      <p:sp>
        <p:nvSpPr>
          <p:cNvPr id="834" name="Google Shape;83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/>
          <p:cNvSpPr txBox="1">
            <a:spLocks noGrp="1"/>
          </p:cNvSpPr>
          <p:nvPr>
            <p:ph type="title"/>
          </p:nvPr>
        </p:nvSpPr>
        <p:spPr>
          <a:xfrm>
            <a:off x="3531971" y="327519"/>
            <a:ext cx="3297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Design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832" name="Google Shape;832;p21"/>
          <p:cNvSpPr txBox="1">
            <a:spLocks noGrp="1"/>
          </p:cNvSpPr>
          <p:nvPr>
            <p:ph type="body" idx="1"/>
          </p:nvPr>
        </p:nvSpPr>
        <p:spPr>
          <a:xfrm>
            <a:off x="1192937" y="1071095"/>
            <a:ext cx="6579464" cy="34539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Advanced Security and Data Protection:</a:t>
            </a:r>
            <a:br>
              <a:rPr lang="en-US" sz="1800" dirty="0">
                <a:latin typeface="Corbel Light" panose="020B0303020204020204" pitchFamily="34" charset="0"/>
              </a:rPr>
            </a:br>
            <a:r>
              <a:rPr lang="en-US" sz="1800" dirty="0">
                <a:latin typeface="Corbel Light" panose="020B0303020204020204" pitchFamily="34" charset="0"/>
              </a:rPr>
              <a:t>Firebase Authentication is used for children over the age of 6 to secure accounts, with all data safely stored using </a:t>
            </a:r>
            <a:r>
              <a:rPr lang="en-US" sz="1800" dirty="0" err="1">
                <a:latin typeface="Corbel Light" panose="020B0303020204020204" pitchFamily="34" charset="0"/>
              </a:rPr>
              <a:t>Firestore</a:t>
            </a:r>
            <a:r>
              <a:rPr lang="en-US" sz="1800" dirty="0">
                <a:latin typeface="Corbel Light" panose="020B03030202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Full Arabic Language Support:</a:t>
            </a:r>
            <a:br>
              <a:rPr lang="en-US" sz="1800" dirty="0">
                <a:latin typeface="Corbel Light" panose="020B0303020204020204" pitchFamily="34" charset="0"/>
              </a:rPr>
            </a:br>
            <a:r>
              <a:rPr lang="en-US" sz="1800" dirty="0">
                <a:latin typeface="Corbel Light" panose="020B0303020204020204" pitchFamily="34" charset="0"/>
              </a:rPr>
              <a:t>All screens and content are fully localized in Arabic to suit Arab children, with future plans to support additional languages.</a:t>
            </a:r>
          </a:p>
          <a:p>
            <a:endParaRPr lang="en-US" sz="1600" dirty="0">
              <a:latin typeface="Lato" panose="020F0502020204030203" pitchFamily="34" charset="0"/>
            </a:endParaRPr>
          </a:p>
        </p:txBody>
      </p:sp>
      <p:sp>
        <p:nvSpPr>
          <p:cNvPr id="834" name="Google Shape;83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30410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/>
          <p:cNvSpPr txBox="1">
            <a:spLocks noGrp="1"/>
          </p:cNvSpPr>
          <p:nvPr>
            <p:ph type="title"/>
          </p:nvPr>
        </p:nvSpPr>
        <p:spPr>
          <a:xfrm>
            <a:off x="3782903" y="436999"/>
            <a:ext cx="3297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Design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832" name="Google Shape;832;p21"/>
          <p:cNvSpPr txBox="1">
            <a:spLocks noGrp="1"/>
          </p:cNvSpPr>
          <p:nvPr>
            <p:ph type="body" idx="1"/>
          </p:nvPr>
        </p:nvSpPr>
        <p:spPr>
          <a:xfrm>
            <a:off x="898631" y="1057399"/>
            <a:ext cx="7222112" cy="36924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>
                <a:latin typeface="Corbel Light" panose="020B0303020204020204" pitchFamily="34" charset="0"/>
              </a:rPr>
              <a:t>Why space theme?</a:t>
            </a:r>
            <a:endParaRPr lang="ar-SA" sz="2800" dirty="0">
              <a:latin typeface="Corbel Light" panose="020B03030202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1800" dirty="0">
                <a:latin typeface="Corbel Light" panose="020B0303020204020204" pitchFamily="34" charset="0"/>
              </a:rPr>
              <a:t>The space theme was chosen because it sparks children's imagination and encourages them to explore and learn in a fun, colorful environment filled with engaging elements like planets and stars. Space is also non-traditional, offering a sense of adventure and challenge that increases the child's interaction with the app and enhances their desire to learn through play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latin typeface="Lato Black" panose="020F0A02020204030203" pitchFamily="34" charset="0"/>
            </a:endParaRPr>
          </a:p>
        </p:txBody>
      </p:sp>
      <p:sp>
        <p:nvSpPr>
          <p:cNvPr id="834" name="Google Shape;83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26213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 lang="en-GB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C83066B-D40C-412C-987A-06A43922C97E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359785" y="4365256"/>
            <a:ext cx="26106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Simple wireframe fo</a:t>
            </a:r>
            <a:r>
              <a:rPr lang="en-US" altLang="en-US" sz="1600" dirty="0">
                <a:solidFill>
                  <a:schemeClr val="bg1"/>
                </a:solidFill>
                <a:latin typeface="Corbel Light" panose="020B0303020204020204" pitchFamily="34" charset="0"/>
              </a:rPr>
              <a:t>r</a:t>
            </a:r>
            <a:r>
              <a:rPr kumimoji="0" lang="ar-SA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child  age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D94F7-A3AB-4835-9A18-E827D06E7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" y="-393649"/>
            <a:ext cx="51435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E182F-871A-49C7-AF38-2996ED2F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38" y="-393649"/>
            <a:ext cx="5251876" cy="5143500"/>
          </a:xfrm>
          <a:prstGeom prst="rect">
            <a:avLst/>
          </a:prstGeom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83BB454A-D81A-45FB-9597-129CE9ED2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4563" y="4361876"/>
            <a:ext cx="30296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orbel Light" panose="020B0303020204020204" pitchFamily="34" charset="0"/>
              </a:rPr>
              <a:t>Final colorful design, </a:t>
            </a:r>
            <a:endParaRPr lang="ar-SA" altLang="en-US" sz="16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pPr mar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ar-SA" altLang="en-US" sz="1600" dirty="0">
                <a:solidFill>
                  <a:schemeClr val="bg1"/>
                </a:solidFill>
                <a:latin typeface="Corbel Light" panose="020B0303020204020204" pitchFamily="34" charset="0"/>
              </a:rPr>
              <a:t>     </a:t>
            </a:r>
            <a:r>
              <a:rPr lang="en-US" altLang="en-US" sz="1600" dirty="0">
                <a:solidFill>
                  <a:schemeClr val="bg1"/>
                </a:solidFill>
                <a:latin typeface="Corbel Light" panose="020B0303020204020204" pitchFamily="34" charset="0"/>
              </a:rPr>
              <a:t>engaging and child-friendly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1C721F5-A3E4-435A-8497-9CD09545D92E}"/>
              </a:ext>
            </a:extLst>
          </p:cNvPr>
          <p:cNvSpPr/>
          <p:nvPr/>
        </p:nvSpPr>
        <p:spPr>
          <a:xfrm>
            <a:off x="3869197" y="2002612"/>
            <a:ext cx="977153" cy="5138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36975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C83066B-D40C-412C-987A-06A43922C97E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359785" y="4365256"/>
            <a:ext cx="26106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Simple character selection wireframe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83BB454A-D81A-45FB-9597-129CE9ED2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121" y="4344059"/>
            <a:ext cx="30296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orbel Light" panose="020B0303020204020204" pitchFamily="34" charset="0"/>
              </a:rPr>
              <a:t>Final design with colorful, fun characters for kids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1C721F5-A3E4-435A-8497-9CD09545D92E}"/>
              </a:ext>
            </a:extLst>
          </p:cNvPr>
          <p:cNvSpPr/>
          <p:nvPr/>
        </p:nvSpPr>
        <p:spPr>
          <a:xfrm>
            <a:off x="3869197" y="2002612"/>
            <a:ext cx="977153" cy="5138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D140B-464D-48BC-AB66-974B3B26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603" y="-315579"/>
            <a:ext cx="5143500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9E7CFC-B84F-41BF-89FD-1BBD89D0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41" y="-254524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4772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indent="0" rtl="1">
              <a:buSzPts val="4800"/>
            </a:pPr>
            <a:r>
              <a:rPr lang="en-US" sz="4800" dirty="0">
                <a:latin typeface="Montserrat Alternates" panose="00000500000000000000" pitchFamily="2" charset="0"/>
                <a:ea typeface="Marhey SemiBold" pitchFamily="2" charset="-78"/>
                <a:cs typeface="Marhey SemiBold" pitchFamily="2" charset="-78"/>
              </a:rPr>
              <a:t>The Problem </a:t>
            </a:r>
            <a:endParaRPr sz="4800" dirty="0">
              <a:latin typeface="Montserrat Alternates" panose="00000500000000000000" pitchFamily="2" charset="0"/>
              <a:ea typeface="Marhey SemiBold" pitchFamily="2" charset="-78"/>
              <a:cs typeface="Marhey SemiBold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486" y="1577775"/>
            <a:ext cx="6624181" cy="1968313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en-US" sz="2400" b="0" dirty="0">
                <a:latin typeface="Corbel Light" panose="020B0303020204020204" pitchFamily="34" charset="0"/>
              </a:rPr>
              <a:t>Children aged 4 to 10 increasingly use mobile devices, exposing them to non-educational or harmful content. There is a shortage of Arabic-language educational apps, especially in conflict zones.</a:t>
            </a:r>
          </a:p>
          <a:p>
            <a:endParaRPr lang="en-US" dirty="0"/>
          </a:p>
        </p:txBody>
      </p:sp>
      <p:sp>
        <p:nvSpPr>
          <p:cNvPr id="761" name="Google Shape;761;p13"/>
          <p:cNvSpPr txBox="1">
            <a:spLocks noGrp="1"/>
          </p:cNvSpPr>
          <p:nvPr>
            <p:ph type="body" idx="2"/>
          </p:nvPr>
        </p:nvSpPr>
        <p:spPr>
          <a:xfrm>
            <a:off x="1315475" y="3220125"/>
            <a:ext cx="6513000" cy="9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/>
          </a:p>
        </p:txBody>
      </p:sp>
      <p:sp>
        <p:nvSpPr>
          <p:cNvPr id="762" name="Google Shape;762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/>
          <p:cNvSpPr txBox="1">
            <a:spLocks noGrp="1"/>
          </p:cNvSpPr>
          <p:nvPr>
            <p:ph type="title"/>
          </p:nvPr>
        </p:nvSpPr>
        <p:spPr>
          <a:xfrm>
            <a:off x="2702126" y="612017"/>
            <a:ext cx="4170387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br>
              <a:rPr lang="en-US" sz="2000" dirty="0"/>
            </a:b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Implementation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834" name="Google Shape;83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48A742-034F-4D33-9A5B-B6A0CE5B92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018" y="1472031"/>
            <a:ext cx="6984604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Building the main interfaces using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Kotlin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 and designing them with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XML.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rbel Light" panose="020B0303020204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Developing interactive games using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C#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 and the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Unity engine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Integrating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Lottie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animations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and sound effects to attract children.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Using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Firebase Authentication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for secure accounts.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  <a:t>Storing the child's data and progress in the cloud via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Firestore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 Light" panose="020B0303020204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rbel Light" panose="020B03030202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rbel Light" panose="020B03030202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rbel Light" panose="020B0303020204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rbel Light" panose="020B0303020204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/>
          <p:cNvSpPr txBox="1">
            <a:spLocks noGrp="1"/>
          </p:cNvSpPr>
          <p:nvPr>
            <p:ph type="title"/>
          </p:nvPr>
        </p:nvSpPr>
        <p:spPr>
          <a:xfrm>
            <a:off x="1809497" y="365274"/>
            <a:ext cx="4170387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br>
              <a:rPr lang="en-US" sz="2000" dirty="0"/>
            </a:b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Implementation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834" name="Google Shape;83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 lang="en-GB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3A522108-52C7-4B0A-8867-02E8CFA5224F}"/>
              </a:ext>
            </a:extLst>
          </p:cNvPr>
          <p:cNvSpPr txBox="1"/>
          <p:nvPr/>
        </p:nvSpPr>
        <p:spPr>
          <a:xfrm>
            <a:off x="669470" y="985674"/>
            <a:ext cx="5564415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  <a:sym typeface="Abel" panose="02000506030000020004"/>
              </a:rPr>
              <a:t>This flowchart illustrates the main steps of the app: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  <a:sym typeface="Abel" panose="02000506030000020004"/>
              </a:rPr>
              <a:t>The app starts with a welcome screen and asks for the child’s age.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34EED5-F64D-427E-A8B8-234D6DA7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981" y="54747"/>
            <a:ext cx="2693790" cy="4891904"/>
          </a:xfrm>
          <a:prstGeom prst="rect">
            <a:avLst/>
          </a:prstGeom>
        </p:spPr>
      </p:pic>
      <p:grpSp>
        <p:nvGrpSpPr>
          <p:cNvPr id="10" name="Google Shape;1326;p47">
            <a:extLst>
              <a:ext uri="{FF2B5EF4-FFF2-40B4-BE49-F238E27FC236}">
                <a16:creationId xmlns:a16="http://schemas.microsoft.com/office/drawing/2014/main" id="{AC8303E8-DCDF-4B55-AEB1-183389FCD1ED}"/>
              </a:ext>
            </a:extLst>
          </p:cNvPr>
          <p:cNvGrpSpPr/>
          <p:nvPr/>
        </p:nvGrpSpPr>
        <p:grpSpPr>
          <a:xfrm>
            <a:off x="7541911" y="3692825"/>
            <a:ext cx="1399256" cy="1253826"/>
            <a:chOff x="7512049" y="977900"/>
            <a:chExt cx="4121150" cy="4127500"/>
          </a:xfrm>
        </p:grpSpPr>
        <p:sp>
          <p:nvSpPr>
            <p:cNvPr id="11" name="Google Shape;1327;p47">
              <a:extLst>
                <a:ext uri="{FF2B5EF4-FFF2-40B4-BE49-F238E27FC236}">
                  <a16:creationId xmlns:a16="http://schemas.microsoft.com/office/drawing/2014/main" id="{BBEFB206-B5FD-4278-9302-C3DC1AAEE4A7}"/>
                </a:ext>
              </a:extLst>
            </p:cNvPr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2" name="Google Shape;1328;p47">
              <a:extLst>
                <a:ext uri="{FF2B5EF4-FFF2-40B4-BE49-F238E27FC236}">
                  <a16:creationId xmlns:a16="http://schemas.microsoft.com/office/drawing/2014/main" id="{C3264DC4-9BEC-45B5-B36E-23A5E23BA89B}"/>
                </a:ext>
              </a:extLst>
            </p:cNvPr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13" name="Google Shape;1329;p47">
                <a:extLst>
                  <a:ext uri="{FF2B5EF4-FFF2-40B4-BE49-F238E27FC236}">
                    <a16:creationId xmlns:a16="http://schemas.microsoft.com/office/drawing/2014/main" id="{636A936C-DA02-4C96-9656-8BBE0D0CBD92}"/>
                  </a:ext>
                </a:extLst>
              </p:cNvPr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" name="Google Shape;1330;p47">
                <a:extLst>
                  <a:ext uri="{FF2B5EF4-FFF2-40B4-BE49-F238E27FC236}">
                    <a16:creationId xmlns:a16="http://schemas.microsoft.com/office/drawing/2014/main" id="{70CF304A-8069-43FF-AC84-A1BAEA7CBA86}"/>
                  </a:ext>
                </a:extLst>
              </p:cNvPr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" name="Google Shape;1331;p47">
                <a:extLst>
                  <a:ext uri="{FF2B5EF4-FFF2-40B4-BE49-F238E27FC236}">
                    <a16:creationId xmlns:a16="http://schemas.microsoft.com/office/drawing/2014/main" id="{F373DBFD-7939-4F74-92EF-D53992450935}"/>
                  </a:ext>
                </a:extLst>
              </p:cNvPr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" name="Google Shape;1332;p47">
                <a:extLst>
                  <a:ext uri="{FF2B5EF4-FFF2-40B4-BE49-F238E27FC236}">
                    <a16:creationId xmlns:a16="http://schemas.microsoft.com/office/drawing/2014/main" id="{D5649169-9237-4594-B3AE-4B372B8F70A7}"/>
                  </a:ext>
                </a:extLst>
              </p:cNvPr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" name="Google Shape;1333;p47">
                <a:extLst>
                  <a:ext uri="{FF2B5EF4-FFF2-40B4-BE49-F238E27FC236}">
                    <a16:creationId xmlns:a16="http://schemas.microsoft.com/office/drawing/2014/main" id="{CFD45CD4-711B-4121-B5B4-E598EBDE0508}"/>
                  </a:ext>
                </a:extLst>
              </p:cNvPr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" name="Google Shape;1334;p47">
                <a:extLst>
                  <a:ext uri="{FF2B5EF4-FFF2-40B4-BE49-F238E27FC236}">
                    <a16:creationId xmlns:a16="http://schemas.microsoft.com/office/drawing/2014/main" id="{E4FCA73B-A369-4ECF-BBCC-260859F47C33}"/>
                  </a:ext>
                </a:extLst>
              </p:cNvPr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" name="Google Shape;1335;p47">
                <a:extLst>
                  <a:ext uri="{FF2B5EF4-FFF2-40B4-BE49-F238E27FC236}">
                    <a16:creationId xmlns:a16="http://schemas.microsoft.com/office/drawing/2014/main" id="{FCBB83B4-B970-497A-91CE-82B760D26859}"/>
                  </a:ext>
                </a:extLst>
              </p:cNvPr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" name="Google Shape;1336;p47">
                <a:extLst>
                  <a:ext uri="{FF2B5EF4-FFF2-40B4-BE49-F238E27FC236}">
                    <a16:creationId xmlns:a16="http://schemas.microsoft.com/office/drawing/2014/main" id="{F6011FBE-D906-4639-8928-626F7EFD67D2}"/>
                  </a:ext>
                </a:extLst>
              </p:cNvPr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" name="Google Shape;1337;p47">
                <a:extLst>
                  <a:ext uri="{FF2B5EF4-FFF2-40B4-BE49-F238E27FC236}">
                    <a16:creationId xmlns:a16="http://schemas.microsoft.com/office/drawing/2014/main" id="{DE4B9E2E-2BC8-44EE-97BA-D38FEAB15F2D}"/>
                  </a:ext>
                </a:extLst>
              </p:cNvPr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" name="Google Shape;1338;p47">
                <a:extLst>
                  <a:ext uri="{FF2B5EF4-FFF2-40B4-BE49-F238E27FC236}">
                    <a16:creationId xmlns:a16="http://schemas.microsoft.com/office/drawing/2014/main" id="{CDEA9EB7-F43C-4263-94FE-9A2D89A313E9}"/>
                  </a:ext>
                </a:extLst>
              </p:cNvPr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" name="Google Shape;1339;p47">
                <a:extLst>
                  <a:ext uri="{FF2B5EF4-FFF2-40B4-BE49-F238E27FC236}">
                    <a16:creationId xmlns:a16="http://schemas.microsoft.com/office/drawing/2014/main" id="{383928A4-50BC-43F3-A4BC-E77705B63E0A}"/>
                  </a:ext>
                </a:extLst>
              </p:cNvPr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" name="Google Shape;1340;p47">
                <a:extLst>
                  <a:ext uri="{FF2B5EF4-FFF2-40B4-BE49-F238E27FC236}">
                    <a16:creationId xmlns:a16="http://schemas.microsoft.com/office/drawing/2014/main" id="{3E042815-3276-44C3-84F1-D1D444F69334}"/>
                  </a:ext>
                </a:extLst>
              </p:cNvPr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" name="Google Shape;1341;p47">
                <a:extLst>
                  <a:ext uri="{FF2B5EF4-FFF2-40B4-BE49-F238E27FC236}">
                    <a16:creationId xmlns:a16="http://schemas.microsoft.com/office/drawing/2014/main" id="{54259F23-9B5A-4A08-A44B-47DAE63EC977}"/>
                  </a:ext>
                </a:extLst>
              </p:cNvPr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" name="Google Shape;1342;p47">
                <a:extLst>
                  <a:ext uri="{FF2B5EF4-FFF2-40B4-BE49-F238E27FC236}">
                    <a16:creationId xmlns:a16="http://schemas.microsoft.com/office/drawing/2014/main" id="{E54C2105-3810-4E9F-BD26-BAD10EBC18E6}"/>
                  </a:ext>
                </a:extLst>
              </p:cNvPr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" name="Google Shape;1343;p47">
                <a:extLst>
                  <a:ext uri="{FF2B5EF4-FFF2-40B4-BE49-F238E27FC236}">
                    <a16:creationId xmlns:a16="http://schemas.microsoft.com/office/drawing/2014/main" id="{8845D1FE-959F-40DB-9C54-4FD9926E0FBE}"/>
                  </a:ext>
                </a:extLst>
              </p:cNvPr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" name="Google Shape;1344;p47">
                <a:extLst>
                  <a:ext uri="{FF2B5EF4-FFF2-40B4-BE49-F238E27FC236}">
                    <a16:creationId xmlns:a16="http://schemas.microsoft.com/office/drawing/2014/main" id="{EFDE19AE-DC3A-4551-81AA-C44DD9BAC07E}"/>
                  </a:ext>
                </a:extLst>
              </p:cNvPr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" name="Google Shape;1345;p47">
                <a:extLst>
                  <a:ext uri="{FF2B5EF4-FFF2-40B4-BE49-F238E27FC236}">
                    <a16:creationId xmlns:a16="http://schemas.microsoft.com/office/drawing/2014/main" id="{6B706387-EDA3-4CEF-86D9-D9FAF2B33183}"/>
                  </a:ext>
                </a:extLst>
              </p:cNvPr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" name="Google Shape;1346;p47">
                <a:extLst>
                  <a:ext uri="{FF2B5EF4-FFF2-40B4-BE49-F238E27FC236}">
                    <a16:creationId xmlns:a16="http://schemas.microsoft.com/office/drawing/2014/main" id="{34903C3F-26B8-48E3-BD53-3F7DB6FFE332}"/>
                  </a:ext>
                </a:extLst>
              </p:cNvPr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" name="Google Shape;1347;p47">
                <a:extLst>
                  <a:ext uri="{FF2B5EF4-FFF2-40B4-BE49-F238E27FC236}">
                    <a16:creationId xmlns:a16="http://schemas.microsoft.com/office/drawing/2014/main" id="{99B20995-7EDB-4315-9093-D30D0FD0785A}"/>
                  </a:ext>
                </a:extLst>
              </p:cNvPr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" name="Google Shape;1348;p47">
                <a:extLst>
                  <a:ext uri="{FF2B5EF4-FFF2-40B4-BE49-F238E27FC236}">
                    <a16:creationId xmlns:a16="http://schemas.microsoft.com/office/drawing/2014/main" id="{F47306E5-C547-49CA-98B9-E0885484CB06}"/>
                  </a:ext>
                </a:extLst>
              </p:cNvPr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" name="Google Shape;1349;p47">
                <a:extLst>
                  <a:ext uri="{FF2B5EF4-FFF2-40B4-BE49-F238E27FC236}">
                    <a16:creationId xmlns:a16="http://schemas.microsoft.com/office/drawing/2014/main" id="{DB1BF6F9-47BA-4F1C-832F-A118509B4D1F}"/>
                  </a:ext>
                </a:extLst>
              </p:cNvPr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" name="Google Shape;1350;p47">
                <a:extLst>
                  <a:ext uri="{FF2B5EF4-FFF2-40B4-BE49-F238E27FC236}">
                    <a16:creationId xmlns:a16="http://schemas.microsoft.com/office/drawing/2014/main" id="{E95D1403-4784-45B3-8A87-058B0111A6F4}"/>
                  </a:ext>
                </a:extLst>
              </p:cNvPr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" name="Google Shape;1351;p47">
                <a:extLst>
                  <a:ext uri="{FF2B5EF4-FFF2-40B4-BE49-F238E27FC236}">
                    <a16:creationId xmlns:a16="http://schemas.microsoft.com/office/drawing/2014/main" id="{9D9D30B8-B6AA-4626-8BEC-DCA4C6E052AA}"/>
                  </a:ext>
                </a:extLst>
              </p:cNvPr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" name="Google Shape;1352;p47">
                <a:extLst>
                  <a:ext uri="{FF2B5EF4-FFF2-40B4-BE49-F238E27FC236}">
                    <a16:creationId xmlns:a16="http://schemas.microsoft.com/office/drawing/2014/main" id="{9E395130-69BE-49BA-BE57-3C1331D22029}"/>
                  </a:ext>
                </a:extLst>
              </p:cNvPr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" name="Google Shape;1353;p47">
                <a:extLst>
                  <a:ext uri="{FF2B5EF4-FFF2-40B4-BE49-F238E27FC236}">
                    <a16:creationId xmlns:a16="http://schemas.microsoft.com/office/drawing/2014/main" id="{F526E4B2-91E0-4BF6-8F94-F253FAEEFB4D}"/>
                  </a:ext>
                </a:extLst>
              </p:cNvPr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" name="Google Shape;1354;p47">
                <a:extLst>
                  <a:ext uri="{FF2B5EF4-FFF2-40B4-BE49-F238E27FC236}">
                    <a16:creationId xmlns:a16="http://schemas.microsoft.com/office/drawing/2014/main" id="{4D924AA1-7EB1-4D35-8A89-E71A7658EC84}"/>
                  </a:ext>
                </a:extLst>
              </p:cNvPr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096240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/>
          <p:cNvSpPr txBox="1">
            <a:spLocks noGrp="1"/>
          </p:cNvSpPr>
          <p:nvPr>
            <p:ph type="title"/>
          </p:nvPr>
        </p:nvSpPr>
        <p:spPr>
          <a:xfrm>
            <a:off x="1809497" y="365274"/>
            <a:ext cx="4170387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br>
              <a:rPr lang="en-US" sz="2000" dirty="0"/>
            </a:b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Implementation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834" name="Google Shape;83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 lang="en-GB"/>
          </a:p>
        </p:txBody>
      </p:sp>
      <p:sp>
        <p:nvSpPr>
          <p:cNvPr id="20" name="مربع نص 19">
            <a:extLst>
              <a:ext uri="{FF2B5EF4-FFF2-40B4-BE49-F238E27FC236}">
                <a16:creationId xmlns:a16="http://schemas.microsoft.com/office/drawing/2014/main" id="{5682A751-5920-43CA-9D4B-D5A652B3F34F}"/>
              </a:ext>
            </a:extLst>
          </p:cNvPr>
          <p:cNvSpPr txBox="1"/>
          <p:nvPr/>
        </p:nvSpPr>
        <p:spPr>
          <a:xfrm>
            <a:off x="783432" y="803314"/>
            <a:ext cx="5564415" cy="421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  <a:t>If the child is 6 years or older:</a:t>
            </a:r>
            <a:b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• Create an account</a:t>
            </a:r>
            <a:b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• Enter the name</a:t>
            </a:r>
            <a:b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• Choose a character</a:t>
            </a:r>
            <a:b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• Go to the home page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  <a:t>If the child is younger than 6:</a:t>
            </a:r>
            <a:b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• Choose a character</a:t>
            </a:r>
            <a:b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• Go to the home page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  <a:t>Then, all children can:</a:t>
            </a:r>
            <a:b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• Play educational games</a:t>
            </a:r>
            <a:b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• View their score</a:t>
            </a:r>
            <a:b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• Log out or exit the app</a:t>
            </a:r>
            <a:endParaRPr lang="en-US" sz="18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C1624-3281-4F7C-8287-92E2F3C3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84" y="54747"/>
            <a:ext cx="2693790" cy="4891904"/>
          </a:xfrm>
          <a:prstGeom prst="rect">
            <a:avLst/>
          </a:prstGeom>
        </p:spPr>
      </p:pic>
      <p:grpSp>
        <p:nvGrpSpPr>
          <p:cNvPr id="12" name="Google Shape;1326;p47">
            <a:extLst>
              <a:ext uri="{FF2B5EF4-FFF2-40B4-BE49-F238E27FC236}">
                <a16:creationId xmlns:a16="http://schemas.microsoft.com/office/drawing/2014/main" id="{25210057-A104-4D76-B1CF-FEF5FA2579A7}"/>
              </a:ext>
            </a:extLst>
          </p:cNvPr>
          <p:cNvGrpSpPr/>
          <p:nvPr/>
        </p:nvGrpSpPr>
        <p:grpSpPr>
          <a:xfrm>
            <a:off x="7541911" y="3692825"/>
            <a:ext cx="1399256" cy="1253826"/>
            <a:chOff x="7512049" y="977900"/>
            <a:chExt cx="4121150" cy="4127500"/>
          </a:xfrm>
        </p:grpSpPr>
        <p:sp>
          <p:nvSpPr>
            <p:cNvPr id="13" name="Google Shape;1327;p47">
              <a:extLst>
                <a:ext uri="{FF2B5EF4-FFF2-40B4-BE49-F238E27FC236}">
                  <a16:creationId xmlns:a16="http://schemas.microsoft.com/office/drawing/2014/main" id="{0157C074-D59F-4E2D-B23B-90890253056C}"/>
                </a:ext>
              </a:extLst>
            </p:cNvPr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4" name="Google Shape;1328;p47">
              <a:extLst>
                <a:ext uri="{FF2B5EF4-FFF2-40B4-BE49-F238E27FC236}">
                  <a16:creationId xmlns:a16="http://schemas.microsoft.com/office/drawing/2014/main" id="{CDA8A70F-EAAE-4300-8FE8-51A2C86DAA18}"/>
                </a:ext>
              </a:extLst>
            </p:cNvPr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15" name="Google Shape;1329;p47">
                <a:extLst>
                  <a:ext uri="{FF2B5EF4-FFF2-40B4-BE49-F238E27FC236}">
                    <a16:creationId xmlns:a16="http://schemas.microsoft.com/office/drawing/2014/main" id="{1B7EF1A1-2C73-494C-B855-C8FD6D179D2D}"/>
                  </a:ext>
                </a:extLst>
              </p:cNvPr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" name="Google Shape;1330;p47">
                <a:extLst>
                  <a:ext uri="{FF2B5EF4-FFF2-40B4-BE49-F238E27FC236}">
                    <a16:creationId xmlns:a16="http://schemas.microsoft.com/office/drawing/2014/main" id="{D19BD033-BABF-4757-A982-B7DB993142D0}"/>
                  </a:ext>
                </a:extLst>
              </p:cNvPr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" name="Google Shape;1331;p47">
                <a:extLst>
                  <a:ext uri="{FF2B5EF4-FFF2-40B4-BE49-F238E27FC236}">
                    <a16:creationId xmlns:a16="http://schemas.microsoft.com/office/drawing/2014/main" id="{15DBC5B6-EA4E-4D40-A400-ECA02B3140E9}"/>
                  </a:ext>
                </a:extLst>
              </p:cNvPr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" name="Google Shape;1332;p47">
                <a:extLst>
                  <a:ext uri="{FF2B5EF4-FFF2-40B4-BE49-F238E27FC236}">
                    <a16:creationId xmlns:a16="http://schemas.microsoft.com/office/drawing/2014/main" id="{677302CA-0B9B-486D-BD03-F4E67C0BE947}"/>
                  </a:ext>
                </a:extLst>
              </p:cNvPr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" name="Google Shape;1333;p47">
                <a:extLst>
                  <a:ext uri="{FF2B5EF4-FFF2-40B4-BE49-F238E27FC236}">
                    <a16:creationId xmlns:a16="http://schemas.microsoft.com/office/drawing/2014/main" id="{2194435F-0D1C-43F3-AEA5-BA658AD34FA2}"/>
                  </a:ext>
                </a:extLst>
              </p:cNvPr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" name="Google Shape;1334;p47">
                <a:extLst>
                  <a:ext uri="{FF2B5EF4-FFF2-40B4-BE49-F238E27FC236}">
                    <a16:creationId xmlns:a16="http://schemas.microsoft.com/office/drawing/2014/main" id="{58E0169F-5A60-4C58-9A2A-8478B462534E}"/>
                  </a:ext>
                </a:extLst>
              </p:cNvPr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" name="Google Shape;1335;p47">
                <a:extLst>
                  <a:ext uri="{FF2B5EF4-FFF2-40B4-BE49-F238E27FC236}">
                    <a16:creationId xmlns:a16="http://schemas.microsoft.com/office/drawing/2014/main" id="{5A7359F5-8E3A-4188-BC6F-7EBCFAEE4366}"/>
                  </a:ext>
                </a:extLst>
              </p:cNvPr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" name="Google Shape;1336;p47">
                <a:extLst>
                  <a:ext uri="{FF2B5EF4-FFF2-40B4-BE49-F238E27FC236}">
                    <a16:creationId xmlns:a16="http://schemas.microsoft.com/office/drawing/2014/main" id="{21EA3E3A-BD8A-4BC6-B6AD-5AF6D06EC218}"/>
                  </a:ext>
                </a:extLst>
              </p:cNvPr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" name="Google Shape;1337;p47">
                <a:extLst>
                  <a:ext uri="{FF2B5EF4-FFF2-40B4-BE49-F238E27FC236}">
                    <a16:creationId xmlns:a16="http://schemas.microsoft.com/office/drawing/2014/main" id="{AE58DD72-46DC-4666-9E64-388DBD6D8873}"/>
                  </a:ext>
                </a:extLst>
              </p:cNvPr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" name="Google Shape;1338;p47">
                <a:extLst>
                  <a:ext uri="{FF2B5EF4-FFF2-40B4-BE49-F238E27FC236}">
                    <a16:creationId xmlns:a16="http://schemas.microsoft.com/office/drawing/2014/main" id="{D89716ED-33C9-4E8A-8DA1-912A6A1CA9B2}"/>
                  </a:ext>
                </a:extLst>
              </p:cNvPr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" name="Google Shape;1339;p47">
                <a:extLst>
                  <a:ext uri="{FF2B5EF4-FFF2-40B4-BE49-F238E27FC236}">
                    <a16:creationId xmlns:a16="http://schemas.microsoft.com/office/drawing/2014/main" id="{F1D36C44-F89D-4C0D-8054-6D3A2A0CBE55}"/>
                  </a:ext>
                </a:extLst>
              </p:cNvPr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" name="Google Shape;1340;p47">
                <a:extLst>
                  <a:ext uri="{FF2B5EF4-FFF2-40B4-BE49-F238E27FC236}">
                    <a16:creationId xmlns:a16="http://schemas.microsoft.com/office/drawing/2014/main" id="{067E8B38-9D8B-4F23-81EB-B807111F3673}"/>
                  </a:ext>
                </a:extLst>
              </p:cNvPr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" name="Google Shape;1341;p47">
                <a:extLst>
                  <a:ext uri="{FF2B5EF4-FFF2-40B4-BE49-F238E27FC236}">
                    <a16:creationId xmlns:a16="http://schemas.microsoft.com/office/drawing/2014/main" id="{33065E4C-59A3-40C2-B63B-11A581FAC9A4}"/>
                  </a:ext>
                </a:extLst>
              </p:cNvPr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" name="Google Shape;1342;p47">
                <a:extLst>
                  <a:ext uri="{FF2B5EF4-FFF2-40B4-BE49-F238E27FC236}">
                    <a16:creationId xmlns:a16="http://schemas.microsoft.com/office/drawing/2014/main" id="{980EED4E-A482-42C7-9423-290A50DDAD3F}"/>
                  </a:ext>
                </a:extLst>
              </p:cNvPr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" name="Google Shape;1343;p47">
                <a:extLst>
                  <a:ext uri="{FF2B5EF4-FFF2-40B4-BE49-F238E27FC236}">
                    <a16:creationId xmlns:a16="http://schemas.microsoft.com/office/drawing/2014/main" id="{7CA4C221-C709-4928-A0ED-56FBF6894F2B}"/>
                  </a:ext>
                </a:extLst>
              </p:cNvPr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" name="Google Shape;1344;p47">
                <a:extLst>
                  <a:ext uri="{FF2B5EF4-FFF2-40B4-BE49-F238E27FC236}">
                    <a16:creationId xmlns:a16="http://schemas.microsoft.com/office/drawing/2014/main" id="{6C4CD97E-D85C-4E50-A9F4-B8B736D55D26}"/>
                  </a:ext>
                </a:extLst>
              </p:cNvPr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" name="Google Shape;1345;p47">
                <a:extLst>
                  <a:ext uri="{FF2B5EF4-FFF2-40B4-BE49-F238E27FC236}">
                    <a16:creationId xmlns:a16="http://schemas.microsoft.com/office/drawing/2014/main" id="{F79B7B0D-28DA-4137-9812-2752A95C32D2}"/>
                  </a:ext>
                </a:extLst>
              </p:cNvPr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" name="Google Shape;1346;p47">
                <a:extLst>
                  <a:ext uri="{FF2B5EF4-FFF2-40B4-BE49-F238E27FC236}">
                    <a16:creationId xmlns:a16="http://schemas.microsoft.com/office/drawing/2014/main" id="{06C4E6A2-B52D-443E-8A59-4CD919EADCA1}"/>
                  </a:ext>
                </a:extLst>
              </p:cNvPr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" name="Google Shape;1347;p47">
                <a:extLst>
                  <a:ext uri="{FF2B5EF4-FFF2-40B4-BE49-F238E27FC236}">
                    <a16:creationId xmlns:a16="http://schemas.microsoft.com/office/drawing/2014/main" id="{3540AD2C-27B0-420B-A4E0-2E2B92DCBB45}"/>
                  </a:ext>
                </a:extLst>
              </p:cNvPr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" name="Google Shape;1348;p47">
                <a:extLst>
                  <a:ext uri="{FF2B5EF4-FFF2-40B4-BE49-F238E27FC236}">
                    <a16:creationId xmlns:a16="http://schemas.microsoft.com/office/drawing/2014/main" id="{63E17B22-6DAF-45F2-86B2-A61CD0D4D3F2}"/>
                  </a:ext>
                </a:extLst>
              </p:cNvPr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" name="Google Shape;1349;p47">
                <a:extLst>
                  <a:ext uri="{FF2B5EF4-FFF2-40B4-BE49-F238E27FC236}">
                    <a16:creationId xmlns:a16="http://schemas.microsoft.com/office/drawing/2014/main" id="{93A6F92B-37C4-4A9B-862B-FA979205580E}"/>
                  </a:ext>
                </a:extLst>
              </p:cNvPr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" name="Google Shape;1350;p47">
                <a:extLst>
                  <a:ext uri="{FF2B5EF4-FFF2-40B4-BE49-F238E27FC236}">
                    <a16:creationId xmlns:a16="http://schemas.microsoft.com/office/drawing/2014/main" id="{7EE51081-3724-4F01-A35E-82E9FA67822A}"/>
                  </a:ext>
                </a:extLst>
              </p:cNvPr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" name="Google Shape;1351;p47">
                <a:extLst>
                  <a:ext uri="{FF2B5EF4-FFF2-40B4-BE49-F238E27FC236}">
                    <a16:creationId xmlns:a16="http://schemas.microsoft.com/office/drawing/2014/main" id="{A0171B10-60E8-49AB-89C1-D283CC94C844}"/>
                  </a:ext>
                </a:extLst>
              </p:cNvPr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" name="Google Shape;1352;p47">
                <a:extLst>
                  <a:ext uri="{FF2B5EF4-FFF2-40B4-BE49-F238E27FC236}">
                    <a16:creationId xmlns:a16="http://schemas.microsoft.com/office/drawing/2014/main" id="{20C8EC72-9769-43E7-AB48-9C602AC64453}"/>
                  </a:ext>
                </a:extLst>
              </p:cNvPr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" name="Google Shape;1353;p47">
                <a:extLst>
                  <a:ext uri="{FF2B5EF4-FFF2-40B4-BE49-F238E27FC236}">
                    <a16:creationId xmlns:a16="http://schemas.microsoft.com/office/drawing/2014/main" id="{35A48D88-E082-4A46-BCED-FE9422519EDB}"/>
                  </a:ext>
                </a:extLst>
              </p:cNvPr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" name="Google Shape;1354;p47">
                <a:extLst>
                  <a:ext uri="{FF2B5EF4-FFF2-40B4-BE49-F238E27FC236}">
                    <a16:creationId xmlns:a16="http://schemas.microsoft.com/office/drawing/2014/main" id="{3401898E-CD90-4057-8771-8FB6C474428A}"/>
                  </a:ext>
                </a:extLst>
              </p:cNvPr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2173459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/>
          <p:cNvSpPr txBox="1">
            <a:spLocks noGrp="1"/>
          </p:cNvSpPr>
          <p:nvPr>
            <p:ph type="title"/>
          </p:nvPr>
        </p:nvSpPr>
        <p:spPr>
          <a:xfrm>
            <a:off x="3260389" y="429467"/>
            <a:ext cx="3739745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br>
              <a:rPr lang="en-US" sz="2000" dirty="0"/>
            </a:b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Testing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834" name="Google Shape;83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 lang="en-GB"/>
          </a:p>
        </p:txBody>
      </p:sp>
      <p:sp>
        <p:nvSpPr>
          <p:cNvPr id="7" name="Text Placeholder 2"/>
          <p:cNvSpPr txBox="1"/>
          <p:nvPr/>
        </p:nvSpPr>
        <p:spPr>
          <a:xfrm>
            <a:off x="1336654" y="989964"/>
            <a:ext cx="8178720" cy="3531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76200" indent="0">
              <a:buFont typeface="Abel" panose="02000506030000020004"/>
              <a:buNone/>
            </a:pPr>
            <a:r>
              <a:rPr lang="en-US" sz="1600" dirty="0">
                <a:latin typeface="Corbel Light" panose="020B0303020204020204" pitchFamily="34" charset="0"/>
              </a:rPr>
              <a:t>✅ Unit Testing: </a:t>
            </a:r>
          </a:p>
          <a:p>
            <a:pPr marL="76200" indent="0">
              <a:buFont typeface="Abel" panose="02000506030000020004"/>
              <a:buNone/>
            </a:pPr>
            <a:r>
              <a:rPr lang="en-US" sz="1600" dirty="0">
                <a:latin typeface="Corbel Light" panose="020B0303020204020204" pitchFamily="34" charset="0"/>
              </a:rPr>
              <a:t>Tested each screen and function separately.</a:t>
            </a:r>
          </a:p>
          <a:p>
            <a:pPr marL="76200" indent="0">
              <a:buFont typeface="Abel" panose="02000506030000020004"/>
              <a:buNone/>
            </a:pPr>
            <a:endParaRPr lang="en-US" sz="1600" dirty="0">
              <a:latin typeface="Corbel Light" panose="020B0303020204020204" pitchFamily="34" charset="0"/>
            </a:endParaRPr>
          </a:p>
          <a:p>
            <a:pPr marL="76200" indent="0">
              <a:buFont typeface="Abel" panose="02000506030000020004"/>
              <a:buNone/>
            </a:pPr>
            <a:r>
              <a:rPr lang="en-US" sz="1600" dirty="0">
                <a:latin typeface="Corbel Light" panose="020B0303020204020204" pitchFamily="34" charset="0"/>
              </a:rPr>
              <a:t>🔗 Integration Testing:</a:t>
            </a:r>
          </a:p>
          <a:p>
            <a:pPr marL="76200" indent="0">
              <a:buFont typeface="Abel" panose="02000506030000020004"/>
              <a:buNone/>
            </a:pPr>
            <a:r>
              <a:rPr lang="en-US" sz="1600" dirty="0">
                <a:latin typeface="Corbel Light" panose="020B0303020204020204" pitchFamily="34" charset="0"/>
              </a:rPr>
              <a:t>Checked data flow and screen connections (e.g., games with </a:t>
            </a:r>
            <a:r>
              <a:rPr lang="en-US" sz="1600" dirty="0" err="1">
                <a:latin typeface="Corbel Light" panose="020B0303020204020204" pitchFamily="34" charset="0"/>
              </a:rPr>
              <a:t>Firestore</a:t>
            </a:r>
            <a:r>
              <a:rPr lang="en-US" sz="1600" dirty="0">
                <a:latin typeface="Corbel Light" panose="020B0303020204020204" pitchFamily="34" charset="0"/>
              </a:rPr>
              <a:t>).</a:t>
            </a:r>
          </a:p>
          <a:p>
            <a:pPr marL="76200" indent="0">
              <a:buFont typeface="Abel" panose="02000506030000020004"/>
              <a:buNone/>
            </a:pPr>
            <a:endParaRPr lang="en-US" sz="1600" dirty="0">
              <a:latin typeface="Corbel Light" panose="020B0303020204020204" pitchFamily="34" charset="0"/>
            </a:endParaRPr>
          </a:p>
          <a:p>
            <a:pPr marL="76200" indent="0">
              <a:buFont typeface="Abel" panose="02000506030000020004"/>
              <a:buNone/>
            </a:pPr>
            <a:r>
              <a:rPr lang="en-US" sz="1600" dirty="0">
                <a:latin typeface="Corbel Light" panose="020B0303020204020204" pitchFamily="34" charset="0"/>
              </a:rPr>
              <a:t>🧪 System Testing:</a:t>
            </a:r>
          </a:p>
          <a:p>
            <a:pPr marL="76200" indent="0">
              <a:buFont typeface="Abel" panose="02000506030000020004"/>
              <a:buNone/>
            </a:pPr>
            <a:r>
              <a:rPr lang="en-US" sz="1600" dirty="0">
                <a:latin typeface="Corbel Light" panose="020B0303020204020204" pitchFamily="34" charset="0"/>
              </a:rPr>
              <a:t> Simulated full user journeys (signup → play → save progress).</a:t>
            </a:r>
          </a:p>
          <a:p>
            <a:pPr marL="76200" indent="0">
              <a:buFont typeface="Abel" panose="02000506030000020004"/>
              <a:buNone/>
            </a:pPr>
            <a:endParaRPr lang="en-US" sz="1600" dirty="0">
              <a:latin typeface="Corbel Light" panose="020B0303020204020204" pitchFamily="34" charset="0"/>
            </a:endParaRPr>
          </a:p>
          <a:p>
            <a:pPr marL="76200" indent="0">
              <a:buFont typeface="Abel" panose="02000506030000020004"/>
              <a:buNone/>
            </a:pPr>
            <a:r>
              <a:rPr lang="en-US" sz="1600" dirty="0">
                <a:latin typeface="Corbel Light" panose="020B0303020204020204" pitchFamily="34" charset="0"/>
              </a:rPr>
              <a:t>🎨 UI Testing: </a:t>
            </a:r>
          </a:p>
          <a:p>
            <a:pPr marL="76200" indent="0">
              <a:buFont typeface="Abel" panose="02000506030000020004"/>
              <a:buNone/>
            </a:pPr>
            <a:r>
              <a:rPr lang="en-US" sz="1600" dirty="0">
                <a:latin typeface="Corbel Light" panose="020B0303020204020204" pitchFamily="34" charset="0"/>
              </a:rPr>
              <a:t>Ensured interface clarity and easy navigation.</a:t>
            </a:r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/>
          <p:cNvSpPr txBox="1">
            <a:spLocks noGrp="1"/>
          </p:cNvSpPr>
          <p:nvPr>
            <p:ph type="title"/>
          </p:nvPr>
        </p:nvSpPr>
        <p:spPr>
          <a:xfrm>
            <a:off x="2861245" y="746935"/>
            <a:ext cx="3739745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br>
              <a:rPr lang="en-US" sz="2000" dirty="0"/>
            </a:br>
            <a:br>
              <a:rPr lang="en-US" sz="2000" dirty="0"/>
            </a:b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Deployment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834" name="Google Shape;83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 lang="en-GB"/>
          </a:p>
        </p:txBody>
      </p:sp>
      <p:sp>
        <p:nvSpPr>
          <p:cNvPr id="7" name="Text Placeholder 2"/>
          <p:cNvSpPr txBox="1"/>
          <p:nvPr/>
        </p:nvSpPr>
        <p:spPr>
          <a:xfrm>
            <a:off x="756990" y="1434790"/>
            <a:ext cx="7555737" cy="193287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76200" indent="0">
              <a:lnSpc>
                <a:spcPct val="150000"/>
              </a:lnSpc>
              <a:buNone/>
            </a:pPr>
            <a:r>
              <a:rPr lang="en-US" altLang="en-US" sz="1800" dirty="0">
                <a:latin typeface="Corbel Light" panose="020B0303020204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1800" kern="100" dirty="0">
                <a:effectLst/>
                <a:latin typeface="Corbel Light" panose="020B0303020204020204" pitchFamily="34" charset="0"/>
                <a:ea typeface="SimSun" panose="02010600030101010101" pitchFamily="2" charset="-122"/>
              </a:rPr>
              <a:t>The app will be launched soon on Google Play for Android devices.</a:t>
            </a:r>
          </a:p>
          <a:p>
            <a:pPr>
              <a:lnSpc>
                <a:spcPct val="150000"/>
              </a:lnSpc>
            </a:pPr>
            <a:r>
              <a:rPr lang="en-US" altLang="en-US" sz="1800" kern="100" dirty="0">
                <a:effectLst/>
                <a:latin typeface="Corbel Light" panose="020B0303020204020204" pitchFamily="34" charset="0"/>
                <a:ea typeface="SimSun" panose="02010600030101010101" pitchFamily="2" charset="-122"/>
              </a:rPr>
              <a:t>A marketing strategy and clear app description will highlight its educational value for parents and teachers.</a:t>
            </a:r>
            <a:endParaRPr lang="en-US" sz="1200" dirty="0">
              <a:effectLst/>
              <a:latin typeface="Corbel Light" panose="020B03030202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800" dirty="0">
              <a:latin typeface="Corbel Light" panose="020B03030202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800" dirty="0">
              <a:latin typeface="Corbel Light" panose="020B0303020204020204" pitchFamily="34" charset="0"/>
            </a:endParaRPr>
          </a:p>
          <a:p>
            <a:pPr marL="76200" indent="0">
              <a:lnSpc>
                <a:spcPct val="150000"/>
              </a:lnSpc>
              <a:buFont typeface="Abel" panose="02000506030000020004"/>
              <a:buNone/>
            </a:pPr>
            <a:endParaRPr lang="en-US" sz="1800" dirty="0">
              <a:latin typeface="Corbel Light" panose="020B0303020204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0567" y="1867539"/>
            <a:ext cx="6168900" cy="519600"/>
          </a:xfrm>
        </p:spPr>
        <p:txBody>
          <a:bodyPr/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1D1849"/>
                </a:solidFill>
                <a:effectLst/>
                <a:latin typeface="Montserrat Alternates" panose="00000500000000000000" pitchFamily="2" charset="0"/>
                <a:cs typeface="Arial" panose="020B0604020202020204" pitchFamily="34" charset="0"/>
              </a:rPr>
              <a:t>User Interfaces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1D1849"/>
              </a:solidFill>
              <a:effectLst/>
              <a:latin typeface="Montserrat Alternates" panose="00000500000000000000" pitchFamily="2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641453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 lang="en-GB"/>
          </a:p>
        </p:txBody>
      </p:sp>
      <p:sp>
        <p:nvSpPr>
          <p:cNvPr id="768" name="Google Shape;768;p14"/>
          <p:cNvSpPr txBox="1">
            <a:spLocks noGrp="1"/>
          </p:cNvSpPr>
          <p:nvPr>
            <p:ph type="subTitle" idx="4294967295"/>
          </p:nvPr>
        </p:nvSpPr>
        <p:spPr>
          <a:xfrm>
            <a:off x="620044" y="1969293"/>
            <a:ext cx="5589588" cy="1204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  <a:effectLst/>
                <a:latin typeface="Montserrat Alternates" panose="00000500000000000000" pitchFamily="2" charset="0"/>
                <a:cs typeface="Times New Roman" panose="02020603050405020304" pitchFamily="18" charset="0"/>
              </a:rPr>
              <a:t>splash screen</a:t>
            </a:r>
            <a:endParaRPr lang="en-US" altLang="en-US" sz="5400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5400" b="1" dirty="0">
              <a:latin typeface="Lato Black" panose="020F0A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D8B36-1443-4847-8162-1F4115EB3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531" y="-149984"/>
            <a:ext cx="4762500" cy="51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32987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 lang="en-GB"/>
          </a:p>
        </p:txBody>
      </p:sp>
      <p:sp>
        <p:nvSpPr>
          <p:cNvPr id="768" name="Google Shape;768;p14"/>
          <p:cNvSpPr txBox="1">
            <a:spLocks noGrp="1"/>
          </p:cNvSpPr>
          <p:nvPr>
            <p:ph type="subTitle" idx="4294967295"/>
          </p:nvPr>
        </p:nvSpPr>
        <p:spPr>
          <a:xfrm>
            <a:off x="1442432" y="1480459"/>
            <a:ext cx="8643257" cy="18425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ctr">
              <a:buNone/>
            </a:pPr>
            <a:r>
              <a:rPr lang="en-US" altLang="en-US" sz="5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Child Age</a:t>
            </a:r>
            <a:endParaRPr lang="ar-SA" altLang="en-US" sz="5400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  <a:p>
            <a:pPr marL="76200" indent="0" algn="ctr">
              <a:buNone/>
            </a:pPr>
            <a:r>
              <a:rPr lang="en-US" altLang="en-US" sz="5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 screen</a:t>
            </a:r>
            <a:endParaRPr sz="5400" b="1" dirty="0">
              <a:latin typeface="Montserrat Alternate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769E3-B14E-41D4-B8BF-87DFE9B7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163" y="-6096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1007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 lang="en-GB"/>
          </a:p>
        </p:txBody>
      </p:sp>
      <p:sp>
        <p:nvSpPr>
          <p:cNvPr id="768" name="Google Shape;768;p14"/>
          <p:cNvSpPr txBox="1">
            <a:spLocks noGrp="1"/>
          </p:cNvSpPr>
          <p:nvPr>
            <p:ph type="subTitle" idx="4294967295"/>
          </p:nvPr>
        </p:nvSpPr>
        <p:spPr>
          <a:xfrm>
            <a:off x="345616" y="3741738"/>
            <a:ext cx="3560957" cy="1204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ctr">
              <a:buNone/>
            </a:pPr>
            <a:r>
              <a:rPr lang="en-US" altLang="en-US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Create Account Screen</a:t>
            </a:r>
            <a:endParaRPr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7C1B9-BA37-4AA5-9E91-B6D74E0B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277" y="-215678"/>
            <a:ext cx="4518269" cy="4327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591A3-0E4F-46A6-8F2B-5B1E3FDB5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715" y="897921"/>
            <a:ext cx="4206799" cy="411851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1D08B6-A080-4CD7-B6C7-07508C91B4AB}"/>
              </a:ext>
            </a:extLst>
          </p:cNvPr>
          <p:cNvSpPr txBox="1"/>
          <p:nvPr/>
        </p:nvSpPr>
        <p:spPr>
          <a:xfrm>
            <a:off x="4068992" y="-140853"/>
            <a:ext cx="3302992" cy="11727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76200" indent="0">
              <a:buNone/>
            </a:pPr>
            <a:r>
              <a:rPr lang="en-US" altLang="en-US" sz="1800" dirty="0">
                <a:latin typeface="Lato" panose="020F0502020204030203" pitchFamily="34" charset="0"/>
              </a:rPr>
              <a:t> </a:t>
            </a:r>
            <a:endParaRPr lang="en-US" altLang="en-US" sz="1800" dirty="0">
              <a:solidFill>
                <a:schemeClr val="bg2"/>
              </a:solidFill>
              <a:latin typeface="Lato" panose="020F0502020204030203" pitchFamily="34" charset="0"/>
            </a:endParaRPr>
          </a:p>
          <a:p>
            <a:pPr marL="76200" indent="0">
              <a:buNone/>
            </a:pPr>
            <a:endParaRPr lang="en-US" altLang="en-US" sz="1800" dirty="0">
              <a:solidFill>
                <a:schemeClr val="bg2"/>
              </a:solidFill>
              <a:latin typeface="Lato" panose="020F0502020204030203" pitchFamily="34" charset="0"/>
            </a:endParaRPr>
          </a:p>
          <a:p>
            <a:pPr marL="76200" indent="0">
              <a:buNone/>
            </a:pPr>
            <a:r>
              <a:rPr lang="en-US" altLang="en-US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Loading Bar</a:t>
            </a:r>
            <a:endParaRPr lang="en-US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B141B-62DB-4144-AB24-575CFC6B5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965" y="-155435"/>
            <a:ext cx="4206798" cy="420679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65769DC-D8B5-4765-A4C8-BECDC5CBF64E}"/>
              </a:ext>
            </a:extLst>
          </p:cNvPr>
          <p:cNvSpPr txBox="1"/>
          <p:nvPr/>
        </p:nvSpPr>
        <p:spPr>
          <a:xfrm>
            <a:off x="6082868" y="3066396"/>
            <a:ext cx="3302992" cy="12777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76200" indent="0">
              <a:buNone/>
            </a:pPr>
            <a:r>
              <a:rPr lang="en-US" altLang="en-US" sz="1800" dirty="0">
                <a:latin typeface="Lato" panose="020F0502020204030203" pitchFamily="34" charset="0"/>
              </a:rPr>
              <a:t> </a:t>
            </a:r>
            <a:endParaRPr lang="en-US" altLang="en-US" sz="1800" dirty="0">
              <a:solidFill>
                <a:schemeClr val="bg2"/>
              </a:solidFill>
              <a:latin typeface="Lato" panose="020F0502020204030203" pitchFamily="34" charset="0"/>
            </a:endParaRPr>
          </a:p>
          <a:p>
            <a:pPr marL="76200" indent="0">
              <a:buNone/>
            </a:pPr>
            <a:endParaRPr lang="en-US" altLang="en-US" sz="1800" dirty="0">
              <a:solidFill>
                <a:schemeClr val="bg2"/>
              </a:solidFill>
              <a:latin typeface="Lato" panose="020F0502020204030203" pitchFamily="34" charset="0"/>
            </a:endParaRPr>
          </a:p>
          <a:p>
            <a:pPr marL="76200" indent="0" algn="ctr">
              <a:buNone/>
            </a:pPr>
            <a:r>
              <a:rPr lang="en-US" altLang="en-US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Sign In Screen</a:t>
            </a:r>
            <a:endParaRPr lang="en-US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005914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E1EED-8E40-470E-BA1F-671978A6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9" y="-196849"/>
            <a:ext cx="51435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F88E33-D000-4F21-A1A5-65ED9493151C}"/>
              </a:ext>
            </a:extLst>
          </p:cNvPr>
          <p:cNvSpPr txBox="1"/>
          <p:nvPr/>
        </p:nvSpPr>
        <p:spPr>
          <a:xfrm>
            <a:off x="1452231" y="4484986"/>
            <a:ext cx="5690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Write Name Screen </a:t>
            </a:r>
            <a:endParaRPr lang="en-US" sz="2400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A4CD6-5450-496D-B13B-A82C4CE0108E}"/>
              </a:ext>
            </a:extLst>
          </p:cNvPr>
          <p:cNvSpPr txBox="1"/>
          <p:nvPr/>
        </p:nvSpPr>
        <p:spPr>
          <a:xfrm>
            <a:off x="4572000" y="196849"/>
            <a:ext cx="4367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Select Character Screen</a:t>
            </a:r>
            <a:endParaRPr lang="en-US" sz="2400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94B15-3F83-453E-8D86-F31EDD911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50" y="8165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97919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sp>
        <p:nvSpPr>
          <p:cNvPr id="768" name="Google Shape;768;p14"/>
          <p:cNvSpPr txBox="1">
            <a:spLocks noGrp="1"/>
          </p:cNvSpPr>
          <p:nvPr>
            <p:ph type="subTitle" idx="4294967295"/>
          </p:nvPr>
        </p:nvSpPr>
        <p:spPr>
          <a:xfrm>
            <a:off x="1502856" y="2097767"/>
            <a:ext cx="5589588" cy="1204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5400" dirty="0">
                <a:latin typeface="Montserrat Alternates" panose="00000500000000000000" pitchFamily="2" charset="0"/>
                <a:ea typeface="Marhey SemiBold" pitchFamily="2" charset="-78"/>
                <a:cs typeface="Marhey SemiBold" pitchFamily="2" charset="-78"/>
              </a:rPr>
              <a:t>Objectives</a:t>
            </a:r>
            <a:endParaRPr sz="5400" b="1" dirty="0">
              <a:latin typeface="Montserrat Alternates" panose="00000500000000000000" pitchFamily="2" charset="0"/>
              <a:ea typeface="Marhey SemiBold" pitchFamily="2" charset="-78"/>
              <a:cs typeface="Marhey SemiBold" pitchFamily="2" charset="-78"/>
            </a:endParaRP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88E33-D000-4F21-A1A5-65ED9493151C}"/>
              </a:ext>
            </a:extLst>
          </p:cNvPr>
          <p:cNvSpPr txBox="1"/>
          <p:nvPr/>
        </p:nvSpPr>
        <p:spPr>
          <a:xfrm>
            <a:off x="2294407" y="4256649"/>
            <a:ext cx="5690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/>
            <a:r>
              <a:rPr lang="en-US" altLang="en-US" sz="2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Drawer</a:t>
            </a:r>
            <a:endParaRPr lang="en-US" sz="2400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  <a:p>
            <a:pPr marL="76200" indent="0">
              <a:buNone/>
            </a:pPr>
            <a:endParaRPr lang="en-US" sz="24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A4CD6-5450-496D-B13B-A82C4CE0108E}"/>
              </a:ext>
            </a:extLst>
          </p:cNvPr>
          <p:cNvSpPr txBox="1"/>
          <p:nvPr/>
        </p:nvSpPr>
        <p:spPr>
          <a:xfrm>
            <a:off x="5384357" y="168192"/>
            <a:ext cx="2997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Home Screen</a:t>
            </a:r>
            <a:endParaRPr lang="en-US" sz="2400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5E2DDA-10BE-4914-B7DC-D5739037D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40" y="-393649"/>
            <a:ext cx="514350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356D0-32A6-4A8A-A303-B18F30A27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93" y="200782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93234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88E33-D000-4F21-A1A5-65ED9493151C}"/>
              </a:ext>
            </a:extLst>
          </p:cNvPr>
          <p:cNvSpPr txBox="1"/>
          <p:nvPr/>
        </p:nvSpPr>
        <p:spPr>
          <a:xfrm>
            <a:off x="668039" y="3771024"/>
            <a:ext cx="5690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 </a:t>
            </a:r>
            <a:r>
              <a:rPr lang="en-US" altLang="en-US" sz="2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Profile</a:t>
            </a:r>
            <a:r>
              <a:rPr lang="ar-SA" altLang="en-US" sz="2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 </a:t>
            </a:r>
            <a:r>
              <a:rPr lang="en-US" altLang="en-US" sz="2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Screen</a:t>
            </a:r>
            <a:r>
              <a:rPr lang="ar-SA" altLang="en-US" sz="24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  <a:p>
            <a:pPr marL="76200" indent="0">
              <a:buNone/>
            </a:pPr>
            <a:endParaRPr lang="en-US" sz="24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5D1DE-6218-427F-B4DC-8A168556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8748" y="-231094"/>
            <a:ext cx="4663165" cy="4410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752FD7-1D6C-4BBA-95DB-89D84D106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767" y="555004"/>
            <a:ext cx="4663165" cy="4588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3893BB-F9C5-4D4E-835A-F31AA57E6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34" y="-231094"/>
            <a:ext cx="4622816" cy="445305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5718DDC-51AC-4B0A-8FCC-E3A632574E7D}"/>
              </a:ext>
            </a:extLst>
          </p:cNvPr>
          <p:cNvSpPr txBox="1"/>
          <p:nvPr/>
        </p:nvSpPr>
        <p:spPr>
          <a:xfrm>
            <a:off x="3927333" y="418369"/>
            <a:ext cx="3079968" cy="39360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76200" indent="0">
              <a:buNone/>
            </a:pPr>
            <a:r>
              <a:rPr lang="en-US" altLang="en-US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Edit Screen </a:t>
            </a:r>
            <a:endParaRPr lang="en-US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D6ED168-7822-4F29-A947-681155936B8D}"/>
              </a:ext>
            </a:extLst>
          </p:cNvPr>
          <p:cNvSpPr txBox="1"/>
          <p:nvPr/>
        </p:nvSpPr>
        <p:spPr>
          <a:xfrm>
            <a:off x="6594844" y="3556965"/>
            <a:ext cx="3079968" cy="80163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76200" indent="0">
              <a:buNone/>
            </a:pPr>
            <a:r>
              <a:rPr lang="en-US" altLang="en-US" sz="1800" dirty="0">
                <a:latin typeface="Lato" panose="020F0502020204030203" pitchFamily="34" charset="0"/>
              </a:rPr>
              <a:t> </a:t>
            </a:r>
            <a:endParaRPr lang="en-US" altLang="en-US" sz="1800" dirty="0">
              <a:solidFill>
                <a:schemeClr val="bg2"/>
              </a:solidFill>
              <a:latin typeface="Lato" panose="020F0502020204030203" pitchFamily="34" charset="0"/>
            </a:endParaRPr>
          </a:p>
          <a:p>
            <a:pPr marL="76200" indent="0">
              <a:buNone/>
            </a:pPr>
            <a:r>
              <a:rPr lang="en-US" altLang="en-US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Logout Screen</a:t>
            </a:r>
            <a:endParaRPr lang="en-US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732650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0567" y="1867539"/>
            <a:ext cx="6168900" cy="519600"/>
          </a:xfrm>
        </p:spPr>
        <p:txBody>
          <a:bodyPr/>
          <a:lstStyle/>
          <a:p>
            <a:r>
              <a:rPr lang="en-US" sz="3600" b="1" dirty="0">
                <a:solidFill>
                  <a:srgbClr val="1D1849"/>
                </a:solidFill>
                <a:latin typeface="Montserrat Alternates" panose="00000500000000000000" pitchFamily="2" charset="0"/>
              </a:rPr>
              <a:t>Games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 lang="en-GB"/>
          </a:p>
        </p:txBody>
      </p:sp>
      <p:sp>
        <p:nvSpPr>
          <p:cNvPr id="768" name="Google Shape;768;p14"/>
          <p:cNvSpPr txBox="1">
            <a:spLocks noGrp="1"/>
          </p:cNvSpPr>
          <p:nvPr>
            <p:ph type="subTitle" idx="4294967295"/>
          </p:nvPr>
        </p:nvSpPr>
        <p:spPr>
          <a:xfrm>
            <a:off x="2383000" y="659427"/>
            <a:ext cx="4440017" cy="781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 Coloring Game</a:t>
            </a:r>
            <a:endParaRPr lang="ar-SA" altLang="en-US" sz="4000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5400" b="1" dirty="0">
              <a:latin typeface="Lato Black" panose="020F0A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964D7-58FF-4CEB-8E3F-94D8FE98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8756" y="-226425"/>
            <a:ext cx="4643120" cy="431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5EEF0-7516-412A-9EC5-B50C4110A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000" y="1311664"/>
            <a:ext cx="4307731" cy="4185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113630-3DD7-41B7-9501-F758F214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366" y="-39587"/>
            <a:ext cx="4544121" cy="43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793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 lang="en-GB"/>
          </a:p>
        </p:txBody>
      </p:sp>
      <p:sp>
        <p:nvSpPr>
          <p:cNvPr id="768" name="Google Shape;768;p14"/>
          <p:cNvSpPr txBox="1">
            <a:spLocks noGrp="1"/>
          </p:cNvSpPr>
          <p:nvPr>
            <p:ph type="subTitle" idx="4294967295"/>
          </p:nvPr>
        </p:nvSpPr>
        <p:spPr>
          <a:xfrm>
            <a:off x="2287756" y="589184"/>
            <a:ext cx="4568487" cy="781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Matching Game</a:t>
            </a:r>
            <a:endParaRPr lang="ar-SA" altLang="en-US" sz="4000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5400" b="1" dirty="0">
              <a:latin typeface="Lato Black" panose="020F0A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53668-482A-4A02-BEA0-2E87D3BA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8756" y="-156180"/>
            <a:ext cx="4726255" cy="4319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C4497A-6947-4CC0-920A-7AD7174F9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757" y="1271463"/>
            <a:ext cx="4229565" cy="4185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65F2E-B637-4859-AC77-4D5287C83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941" y="-156180"/>
            <a:ext cx="4673372" cy="42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6718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993" y="712064"/>
            <a:ext cx="4573636" cy="3671250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Future work</a:t>
            </a:r>
            <a:endParaRPr lang="ar-SA" sz="3200" b="1" dirty="0">
              <a:solidFill>
                <a:schemeClr val="accent6">
                  <a:lumMod val="60000"/>
                  <a:lumOff val="40000"/>
                </a:schemeClr>
              </a:solidFill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orbel Light" panose="020B0303020204020204" pitchFamily="34" charset="0"/>
                <a:ea typeface="Marhey SemiBold" pitchFamily="2" charset="-78"/>
                <a:cs typeface="Marhey SemiBold" pitchFamily="2" charset="-78"/>
              </a:rPr>
              <a:t> Add support for more languages (e.g., English, French) to promote language learning.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orbel Light" panose="020B0303020204020204" pitchFamily="34" charset="0"/>
                <a:ea typeface="Marhey SemiBold" pitchFamily="2" charset="-78"/>
                <a:cs typeface="Marhey SemiBold" pitchFamily="2" charset="-78"/>
              </a:rPr>
              <a:t>Link child and parent accounts to track progress and provide personalized support.</a:t>
            </a:r>
          </a:p>
          <a:p>
            <a:pPr marL="76200" indent="0">
              <a:buNone/>
            </a:pPr>
            <a:endParaRPr lang="en-US" sz="1800" dirty="0">
              <a:latin typeface="Lato" panose="020F0502020204030203" pitchFamily="34" charset="0"/>
            </a:endParaRPr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54" y="899248"/>
            <a:ext cx="3449444" cy="3401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 lang="en-GB"/>
          </a:p>
        </p:txBody>
      </p:sp>
      <p:sp>
        <p:nvSpPr>
          <p:cNvPr id="1316" name="Google Shape;1316;p47"/>
          <p:cNvSpPr txBox="1">
            <a:spLocks noGrp="1"/>
          </p:cNvSpPr>
          <p:nvPr>
            <p:ph type="title" idx="4294967295"/>
          </p:nvPr>
        </p:nvSpPr>
        <p:spPr>
          <a:xfrm>
            <a:off x="1041687" y="1300754"/>
            <a:ext cx="6511925" cy="6207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The End</a:t>
            </a:r>
            <a:endParaRPr sz="7200" dirty="0">
              <a:solidFill>
                <a:schemeClr val="accent1">
                  <a:lumMod val="60000"/>
                  <a:lumOff val="40000"/>
                </a:schemeClr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1318" name="Google Shape;1318;p47"/>
          <p:cNvGrpSpPr/>
          <p:nvPr/>
        </p:nvGrpSpPr>
        <p:grpSpPr>
          <a:xfrm>
            <a:off x="3080615" y="2136917"/>
            <a:ext cx="1596706" cy="1596706"/>
            <a:chOff x="1911350" y="374650"/>
            <a:chExt cx="1739900" cy="1739900"/>
          </a:xfrm>
        </p:grpSpPr>
        <p:sp>
          <p:nvSpPr>
            <p:cNvPr id="1319" name="Google Shape;1319;p4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320" name="Google Shape;1320;p4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1321" name="Google Shape;1321;p4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2" name="Google Shape;1322;p4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3" name="Google Shape;1323;p4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4" name="Google Shape;1324;p4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5" name="Google Shape;1325;p4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326" name="Google Shape;1326;p47"/>
          <p:cNvGrpSpPr/>
          <p:nvPr/>
        </p:nvGrpSpPr>
        <p:grpSpPr>
          <a:xfrm>
            <a:off x="5113802" y="2220122"/>
            <a:ext cx="1481553" cy="1483836"/>
            <a:chOff x="7512049" y="977900"/>
            <a:chExt cx="4121150" cy="4127500"/>
          </a:xfrm>
        </p:grpSpPr>
        <p:sp>
          <p:nvSpPr>
            <p:cNvPr id="1327" name="Google Shape;1327;p4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328" name="Google Shape;1328;p4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1329" name="Google Shape;1329;p4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0" name="Google Shape;1330;p4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1" name="Google Shape;1331;p4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2" name="Google Shape;1332;p4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3" name="Google Shape;1333;p4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4" name="Google Shape;1334;p4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5" name="Google Shape;1335;p4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6" name="Google Shape;1336;p4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7" name="Google Shape;1337;p4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8" name="Google Shape;1338;p4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9" name="Google Shape;1339;p4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0" name="Google Shape;1340;p4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1" name="Google Shape;1341;p4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2" name="Google Shape;1342;p4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3" name="Google Shape;1343;p4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4" name="Google Shape;1344;p4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5" name="Google Shape;1345;p4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6" name="Google Shape;1346;p4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7" name="Google Shape;1347;p4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8" name="Google Shape;1348;p4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9" name="Google Shape;1349;p4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0" name="Google Shape;1350;p4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1" name="Google Shape;1351;p4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2" name="Google Shape;1352;p4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3" name="Google Shape;1353;p4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4" name="Google Shape;1354;p4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355" name="Google Shape;1355;p47"/>
          <p:cNvGrpSpPr/>
          <p:nvPr/>
        </p:nvGrpSpPr>
        <p:grpSpPr>
          <a:xfrm>
            <a:off x="263721" y="2145047"/>
            <a:ext cx="2583332" cy="1505072"/>
            <a:chOff x="4376200" y="2476500"/>
            <a:chExt cx="2190750" cy="1276350"/>
          </a:xfrm>
        </p:grpSpPr>
        <p:sp>
          <p:nvSpPr>
            <p:cNvPr id="1356" name="Google Shape;1356;p4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58" name="Google Shape;1358;p47"/>
          <p:cNvGrpSpPr/>
          <p:nvPr/>
        </p:nvGrpSpPr>
        <p:grpSpPr>
          <a:xfrm>
            <a:off x="6281542" y="2143932"/>
            <a:ext cx="2599241" cy="4432749"/>
            <a:chOff x="385907" y="2954040"/>
            <a:chExt cx="2496869" cy="4258164"/>
          </a:xfrm>
        </p:grpSpPr>
        <p:sp>
          <p:nvSpPr>
            <p:cNvPr id="1359" name="Google Shape;1359;p47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366" name="Google Shape;1366;p47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1367" name="Google Shape;1367;p47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9" name="Google Shape;1369;p47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0" name="Google Shape;1370;p47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1" name="Google Shape;1371;p47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2" name="Google Shape;1372;p47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3" name="Google Shape;1373;p47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4" name="Google Shape;1374;p47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5" name="Google Shape;1375;p47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6" name="Google Shape;1376;p47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7" name="Google Shape;1377;p47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8" name="Google Shape;1378;p47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379" name="Google Shape;1379;p47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/>
          <p:cNvSpPr txBox="1">
            <a:spLocks noGrp="1"/>
          </p:cNvSpPr>
          <p:nvPr>
            <p:ph type="ctrTitle"/>
          </p:nvPr>
        </p:nvSpPr>
        <p:spPr>
          <a:xfrm>
            <a:off x="880910" y="14119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Alternates" panose="00000500000000000000" pitchFamily="2" charset="0"/>
                <a:ea typeface="Marhey SemiBold" pitchFamily="2" charset="-78"/>
                <a:cs typeface="Marhey SemiBold" pitchFamily="2" charset="-78"/>
              </a:rPr>
              <a:t>1. Main Objective:</a:t>
            </a:r>
            <a:endParaRPr dirty="0">
              <a:latin typeface="Montserrat Alternates" panose="00000500000000000000" pitchFamily="2" charset="0"/>
              <a:ea typeface="Marhey SemiBold" pitchFamily="2" charset="-78"/>
              <a:cs typeface="Marhey SemiBold" pitchFamily="2" charset="-78"/>
            </a:endParaRPr>
          </a:p>
        </p:txBody>
      </p:sp>
      <p:sp>
        <p:nvSpPr>
          <p:cNvPr id="776" name="Google Shape;776;p15"/>
          <p:cNvSpPr txBox="1">
            <a:spLocks noGrp="1"/>
          </p:cNvSpPr>
          <p:nvPr>
            <p:ph type="subTitle" idx="1"/>
          </p:nvPr>
        </p:nvSpPr>
        <p:spPr>
          <a:xfrm>
            <a:off x="1456739" y="2514950"/>
            <a:ext cx="6499024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en-US" sz="2400" dirty="0">
                <a:latin typeface="Corbel Light" panose="020B0303020204020204" pitchFamily="34" charset="0"/>
              </a:rPr>
              <a:t>Enhance children's cognitive and academic skills with interactive educational games.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6"/>
          <p:cNvSpPr txBox="1">
            <a:spLocks noGrp="1"/>
          </p:cNvSpPr>
          <p:nvPr>
            <p:ph type="body" idx="1"/>
          </p:nvPr>
        </p:nvSpPr>
        <p:spPr>
          <a:xfrm>
            <a:off x="1507222" y="1334128"/>
            <a:ext cx="49539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buSzPts val="3600"/>
              <a:buNone/>
            </a:pPr>
            <a:r>
              <a:rPr lang="en-US" sz="3600" b="1" dirty="0">
                <a:latin typeface="Montserrat Alternates" panose="00000500000000000000" pitchFamily="2" charset="0"/>
                <a:ea typeface="Marhey SemiBold" pitchFamily="2" charset="-78"/>
                <a:cs typeface="Marhey SemiBold" pitchFamily="2" charset="-78"/>
                <a:sym typeface="Megrim" panose="02000603000000000000"/>
              </a:rPr>
              <a:t>2. Sub-Objectives:</a:t>
            </a:r>
            <a:endParaRPr sz="3600" b="1" dirty="0">
              <a:latin typeface="Montserrat Alternates" panose="00000500000000000000" pitchFamily="2" charset="0"/>
              <a:ea typeface="Marhey SemiBold" pitchFamily="2" charset="-78"/>
              <a:cs typeface="Marhey SemiBold" pitchFamily="2" charset="-78"/>
              <a:sym typeface="Megrim" panose="02000603000000000000"/>
            </a:endParaRPr>
          </a:p>
        </p:txBody>
      </p:sp>
      <p:sp>
        <p:nvSpPr>
          <p:cNvPr id="782" name="Google Shape;78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  <p:sp>
        <p:nvSpPr>
          <p:cNvPr id="6" name="Google Shape;788;p17"/>
          <p:cNvSpPr txBox="1"/>
          <p:nvPr/>
        </p:nvSpPr>
        <p:spPr>
          <a:xfrm>
            <a:off x="1974480" y="1885513"/>
            <a:ext cx="7002606" cy="270468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 panose="02000506030000020004"/>
              <a:buChar char="⋆"/>
              <a:defRPr sz="30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 panose="02000506030000020004"/>
              <a:buChar char="⋆"/>
              <a:defRPr sz="30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 panose="02000506030000020004"/>
              <a:buChar char="⋆"/>
              <a:defRPr sz="30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 panose="02000506030000020004"/>
              <a:buChar char="⋆"/>
              <a:defRPr sz="30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 panose="02000506030000020004"/>
              <a:buChar char="⋆"/>
              <a:defRPr sz="30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 panose="02000506030000020004"/>
              <a:buChar char="⋆"/>
              <a:defRPr sz="30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 panose="02000506030000020004"/>
              <a:buChar char="⋆"/>
              <a:defRPr sz="30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 panose="02000506030000020004"/>
              <a:buChar char="⋆"/>
              <a:defRPr sz="30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 panose="02000506030000020004"/>
              <a:buChar char="⋆"/>
              <a:defRPr sz="3000" b="0" i="0" u="none" strike="noStrike" cap="none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419100" indent="-342900" algn="l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400" b="0" dirty="0">
                <a:latin typeface="Corbel Light" panose="020B0303020204020204" pitchFamily="34" charset="0"/>
              </a:rPr>
              <a:t>Improve reading, writing, and math.</a:t>
            </a:r>
          </a:p>
          <a:p>
            <a:pPr marL="419100" indent="-342900" algn="l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400" b="0" dirty="0">
                <a:latin typeface="Corbel Light" panose="020B0303020204020204" pitchFamily="34" charset="0"/>
              </a:rPr>
              <a:t>Design engaging educational games.</a:t>
            </a:r>
          </a:p>
          <a:p>
            <a:pPr marL="419100" indent="-342900" algn="l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400" b="0" dirty="0">
                <a:latin typeface="Corbel Light" panose="020B0303020204020204" pitchFamily="34" charset="0"/>
              </a:rPr>
              <a:t>Foster curiosity and love for learning.</a:t>
            </a:r>
          </a:p>
          <a:p>
            <a:pPr marL="419100" indent="-342900" algn="l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400" b="0" dirty="0">
                <a:latin typeface="Corbel Light" panose="020B0303020204020204" pitchFamily="34" charset="0"/>
              </a:rPr>
              <a:t>Provide a safe Arabic-language learning   environment.</a:t>
            </a:r>
          </a:p>
          <a:p>
            <a:pPr marL="533400" indent="-457200" algn="l">
              <a:spcBef>
                <a:spcPts val="0"/>
              </a:spcBef>
              <a:buSzPts val="2400"/>
            </a:pPr>
            <a:endParaRPr lang="en-US" dirty="0">
              <a:latin typeface="Corbel Light" panose="020B0303020204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sp>
        <p:nvSpPr>
          <p:cNvPr id="796" name="Google Shape;796;p18"/>
          <p:cNvSpPr/>
          <p:nvPr/>
        </p:nvSpPr>
        <p:spPr>
          <a:xfrm>
            <a:off x="4826426" y="2260175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18"/>
          <p:cNvGrpSpPr/>
          <p:nvPr/>
        </p:nvGrpSpPr>
        <p:grpSpPr>
          <a:xfrm>
            <a:off x="4427913" y="816017"/>
            <a:ext cx="1211100" cy="1211378"/>
            <a:chOff x="6654650" y="3665275"/>
            <a:chExt cx="409100" cy="409125"/>
          </a:xfrm>
        </p:grpSpPr>
        <p:sp>
          <p:nvSpPr>
            <p:cNvPr id="798" name="Google Shape;79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 rot="1056887">
            <a:off x="3308317" y="1696535"/>
            <a:ext cx="800125" cy="800199"/>
            <a:chOff x="570875" y="4322250"/>
            <a:chExt cx="443300" cy="443325"/>
          </a:xfrm>
        </p:grpSpPr>
        <p:sp>
          <p:nvSpPr>
            <p:cNvPr id="801" name="Google Shape;80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8"/>
          <p:cNvSpPr/>
          <p:nvPr/>
        </p:nvSpPr>
        <p:spPr>
          <a:xfrm rot="2466666">
            <a:off x="3398186" y="979197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8"/>
          <p:cNvSpPr/>
          <p:nvPr/>
        </p:nvSpPr>
        <p:spPr>
          <a:xfrm rot="-1609554">
            <a:off x="3972581" y="1215154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8"/>
          <p:cNvSpPr/>
          <p:nvPr/>
        </p:nvSpPr>
        <p:spPr>
          <a:xfrm rot="2926242">
            <a:off x="5686362" y="1428967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 rot="-1609469">
            <a:off x="4506598" y="604169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089498" y="2711849"/>
            <a:ext cx="64163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Literature Review</a:t>
            </a:r>
            <a:endParaRPr lang="en-US" sz="5400" b="1" dirty="0">
              <a:latin typeface="Montserrat Alternates" panose="00000500000000000000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411" y="486991"/>
            <a:ext cx="8047877" cy="3588947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1. Monster Pizza Mobile Learning Game (Sari et al., 2024)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rbel Light" panose="020B0303020204020204" pitchFamily="34" charset="0"/>
              </a:rPr>
              <a:t>Teaches fractional concepts to                                                                                                                                                                                                                                                              elementary school students.</a:t>
            </a:r>
          </a:p>
          <a:p>
            <a:pPr>
              <a:lnSpc>
                <a:spcPct val="150000"/>
              </a:lnSpc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rbel Light" panose="020B0303020204020204" pitchFamily="34" charset="0"/>
              </a:rPr>
              <a:t>Research and Development                                                                                                                             approach used for design and                                                                                                                evaluation.</a:t>
            </a:r>
          </a:p>
          <a:p>
            <a:pPr>
              <a:lnSpc>
                <a:spcPct val="150000"/>
              </a:lnSpc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rbel Light" panose="020B0303020204020204" pitchFamily="34" charset="0"/>
              </a:rPr>
              <a:t>Strong potential as an instructional                                                                                                                       tool with room for improvement.</a:t>
            </a: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Lato" panose="020F0502020204030203" pitchFamily="34" charset="0"/>
            </a:endParaRPr>
          </a:p>
          <a:p>
            <a:pPr marL="76200" indent="0">
              <a:buNone/>
            </a:pPr>
            <a:endParaRPr lang="en-US" sz="1800" dirty="0">
              <a:latin typeface="Lato" panose="020F0502020204030203" pitchFamily="34" charset="0"/>
            </a:endParaRPr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83B34C-7973-4F50-9FDF-AA3AF7E6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78" y="1359167"/>
            <a:ext cx="3922096" cy="3114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176" y="260486"/>
            <a:ext cx="4835823" cy="4687073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2. Web-Based Educational Application ( Nur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Fadzilah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 Ahmad,  et al., 2024)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rbel Light" panose="020B0303020204020204" pitchFamily="34" charset="0"/>
              </a:rPr>
              <a:t>ADDIE instructional design model applied for children aged 5-7.</a:t>
            </a:r>
          </a:p>
          <a:p>
            <a:pPr>
              <a:lnSpc>
                <a:spcPct val="150000"/>
              </a:lnSpc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rbel Light" panose="020B0303020204020204" pitchFamily="34" charset="0"/>
              </a:rPr>
              <a:t>Improvements in motivation, focus, and learning outcomes observed.</a:t>
            </a:r>
          </a:p>
          <a:p>
            <a:pPr>
              <a:lnSpc>
                <a:spcPct val="150000"/>
              </a:lnSpc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rbel Light" panose="020B0303020204020204" pitchFamily="34" charset="0"/>
              </a:rPr>
              <a:t>Positive user feedback on usability and learning effectiveness.</a:t>
            </a: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Lato" panose="020F0502020204030203" pitchFamily="34" charset="0"/>
            </a:endParaRPr>
          </a:p>
          <a:p>
            <a:pPr marL="76200" indent="0">
              <a:buNone/>
            </a:pPr>
            <a:endParaRPr lang="en-US" sz="1800" dirty="0">
              <a:latin typeface="Lato" panose="020F0502020204030203" pitchFamily="34" charset="0"/>
            </a:endParaRPr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2E255-5C17-404C-AC23-7DF5488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720" y="298587"/>
            <a:ext cx="4382251" cy="3588947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3. Children's Interaction with Digital Technologies 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Kotserkova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" panose="00000500000000000000" pitchFamily="2" charset="0"/>
              </a:rPr>
              <a:t> et al., 2022)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800" dirty="0">
                <a:latin typeface="Corbel Light" panose="020B0303020204020204" pitchFamily="34" charset="0"/>
              </a:rPr>
              <a:t>Focuses on digital experiences of children aged 2-8.</a:t>
            </a:r>
          </a:p>
          <a:p>
            <a:pPr>
              <a:lnSpc>
                <a:spcPct val="150000"/>
              </a:lnSpc>
            </a:pPr>
            <a:r>
              <a:rPr lang="en-US" altLang="en-US" sz="1800" dirty="0">
                <a:latin typeface="Corbel Light" panose="020B0303020204020204" pitchFamily="34" charset="0"/>
              </a:rPr>
              <a:t>Highlights parental involvement and app selection criteria.</a:t>
            </a:r>
          </a:p>
          <a:p>
            <a:pPr>
              <a:lnSpc>
                <a:spcPct val="150000"/>
              </a:lnSpc>
            </a:pPr>
            <a:r>
              <a:rPr lang="en-US" altLang="en-US" sz="1800" dirty="0">
                <a:latin typeface="Corbel Light" panose="020B0303020204020204" pitchFamily="34" charset="0"/>
              </a:rPr>
              <a:t>Emphasizes the educational potential and language quality of apps.</a:t>
            </a:r>
          </a:p>
          <a:p>
            <a:endParaRPr lang="en-US" sz="1800" dirty="0">
              <a:latin typeface="Lato" panose="020F0502020204030203" pitchFamily="34" charset="0"/>
            </a:endParaRPr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 lang="en-GB"/>
          </a:p>
        </p:txBody>
      </p:sp>
      <p:pic>
        <p:nvPicPr>
          <p:cNvPr id="5" name="Picture Placeholder 7"/>
          <p:cNvPicPr>
            <a:picLocks noChangeAspect="1"/>
          </p:cNvPicPr>
          <p:nvPr/>
        </p:nvPicPr>
        <p:blipFill rotWithShape="1">
          <a:blip r:embed="rId3"/>
          <a:srcRect l="-707" t="556" r="45354" b="41869"/>
          <a:stretch>
            <a:fillRect/>
          </a:stretch>
        </p:blipFill>
        <p:spPr>
          <a:xfrm>
            <a:off x="5252369" y="268514"/>
            <a:ext cx="3761003" cy="460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1008</Words>
  <Application>Microsoft Office PowerPoint</Application>
  <PresentationFormat>عرض على الشاشة (16:9)</PresentationFormat>
  <Paragraphs>159</Paragraphs>
  <Slides>36</Slides>
  <Notes>34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36</vt:i4>
      </vt:variant>
    </vt:vector>
  </HeadingPairs>
  <TitlesOfParts>
    <vt:vector size="46" baseType="lpstr">
      <vt:lpstr>Megrim</vt:lpstr>
      <vt:lpstr>Lato Black</vt:lpstr>
      <vt:lpstr>Corbel Light</vt:lpstr>
      <vt:lpstr>Arial</vt:lpstr>
      <vt:lpstr>Lato</vt:lpstr>
      <vt:lpstr>Calibri</vt:lpstr>
      <vt:lpstr>Wingdings</vt:lpstr>
      <vt:lpstr>Montserrat Alternates</vt:lpstr>
      <vt:lpstr>Abel</vt:lpstr>
      <vt:lpstr>Iris template</vt:lpstr>
      <vt:lpstr>Majart Al-Ma'arifah </vt:lpstr>
      <vt:lpstr>The Problem </vt:lpstr>
      <vt:lpstr>عرض تقديمي في PowerPoint</vt:lpstr>
      <vt:lpstr>1. Main Objective: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Methodology</vt:lpstr>
      <vt:lpstr>Requirement Analysis </vt:lpstr>
      <vt:lpstr>business model</vt:lpstr>
      <vt:lpstr>business model</vt:lpstr>
      <vt:lpstr>Design</vt:lpstr>
      <vt:lpstr>Design</vt:lpstr>
      <vt:lpstr>Design</vt:lpstr>
      <vt:lpstr>عرض تقديمي في PowerPoint</vt:lpstr>
      <vt:lpstr>عرض تقديمي في PowerPoint</vt:lpstr>
      <vt:lpstr> Implementation</vt:lpstr>
      <vt:lpstr> Implementation</vt:lpstr>
      <vt:lpstr> Implementation</vt:lpstr>
      <vt:lpstr> Testing</vt:lpstr>
      <vt:lpstr>  Deployment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Android Mobile Application for Educational Games for Children</dc:title>
  <dc:creator>farah abu sharria</dc:creator>
  <cp:lastModifiedBy>esraa</cp:lastModifiedBy>
  <cp:revision>272</cp:revision>
  <dcterms:created xsi:type="dcterms:W3CDTF">2025-06-22T16:48:00Z</dcterms:created>
  <dcterms:modified xsi:type="dcterms:W3CDTF">2025-07-11T03:05:49Z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BED572327E324C1495CC861B2042549E_12</vt:lpwstr>
  </property>
  <property fmtid="{D5CDD505-2E9C-101B-9397-08002B2CF9AE}" pid="3" name="KSOProductBuildVer">
    <vt:lpwstr>1033-12.2.0.21546</vt:lpwstr>
  </property>
</Properties>
</file>